
<file path=[Content_Types].xml><?xml version="1.0" encoding="utf-8"?>
<Types xmlns="http://schemas.openxmlformats.org/package/2006/content-types">
  <Default Extension="png" ContentType="image/png"/>
  <Default Extension="jpeg" ContentType="image/jpe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369" r:id="rId4"/>
    <p:sldId id="337" r:id="rId6"/>
    <p:sldId id="338" r:id="rId7"/>
    <p:sldId id="304" r:id="rId8"/>
    <p:sldId id="259" r:id="rId9"/>
    <p:sldId id="260" r:id="rId10"/>
    <p:sldId id="261" r:id="rId11"/>
    <p:sldId id="264" r:id="rId12"/>
    <p:sldId id="265" r:id="rId13"/>
    <p:sldId id="266" r:id="rId14"/>
    <p:sldId id="272" r:id="rId15"/>
    <p:sldId id="273" r:id="rId16"/>
    <p:sldId id="274" r:id="rId17"/>
    <p:sldId id="276" r:id="rId18"/>
    <p:sldId id="345" r:id="rId19"/>
    <p:sldId id="346" r:id="rId20"/>
    <p:sldId id="347" r:id="rId21"/>
    <p:sldId id="348" r:id="rId22"/>
    <p:sldId id="278" r:id="rId23"/>
    <p:sldId id="279" r:id="rId24"/>
    <p:sldId id="280" r:id="rId25"/>
    <p:sldId id="339" r:id="rId26"/>
    <p:sldId id="340" r:id="rId27"/>
    <p:sldId id="342" r:id="rId28"/>
    <p:sldId id="343" r:id="rId29"/>
    <p:sldId id="341" r:id="rId30"/>
    <p:sldId id="344" r:id="rId31"/>
    <p:sldId id="282" r:id="rId32"/>
    <p:sldId id="283" r:id="rId33"/>
    <p:sldId id="289" r:id="rId34"/>
    <p:sldId id="292" r:id="rId35"/>
    <p:sldId id="293" r:id="rId36"/>
    <p:sldId id="370" r:id="rId37"/>
  </p:sldIdLst>
  <p:sldSz cx="9144000" cy="5143500" type="screen16x9"/>
  <p:notesSz cx="6858000" cy="9144000"/>
  <p:custDataLst>
    <p:tags r:id="rId41"/>
  </p:custDataLst>
  <p:defaultTextStyle>
    <a:defPPr>
      <a:defRPr lang="zh-CN"/>
    </a:defPPr>
    <a:lvl1pPr algn="ctr" rtl="0" fontAlgn="base">
      <a:spcBef>
        <a:spcPct val="20000"/>
      </a:spcBef>
      <a:spcAft>
        <a:spcPct val="0"/>
      </a:spcAft>
      <a:buClr>
        <a:schemeClr val="folHlink"/>
      </a:buClr>
      <a:buFont typeface="Wingdings" panose="05000000000000000000" pitchFamily="2" charset="2"/>
      <a:buChar char="§"/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algn="ctr" rtl="0" fontAlgn="base">
      <a:spcBef>
        <a:spcPct val="20000"/>
      </a:spcBef>
      <a:spcAft>
        <a:spcPct val="0"/>
      </a:spcAft>
      <a:buClr>
        <a:schemeClr val="folHlink"/>
      </a:buClr>
      <a:buFont typeface="Wingdings" panose="05000000000000000000" pitchFamily="2" charset="2"/>
      <a:buChar char="§"/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algn="ctr" rtl="0" fontAlgn="base">
      <a:spcBef>
        <a:spcPct val="20000"/>
      </a:spcBef>
      <a:spcAft>
        <a:spcPct val="0"/>
      </a:spcAft>
      <a:buClr>
        <a:schemeClr val="folHlink"/>
      </a:buClr>
      <a:buFont typeface="Wingdings" panose="05000000000000000000" pitchFamily="2" charset="2"/>
      <a:buChar char="§"/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algn="ctr" rtl="0" fontAlgn="base">
      <a:spcBef>
        <a:spcPct val="20000"/>
      </a:spcBef>
      <a:spcAft>
        <a:spcPct val="0"/>
      </a:spcAft>
      <a:buClr>
        <a:schemeClr val="folHlink"/>
      </a:buClr>
      <a:buFont typeface="Wingdings" panose="05000000000000000000" pitchFamily="2" charset="2"/>
      <a:buChar char="§"/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algn="ctr" rtl="0" fontAlgn="base">
      <a:spcBef>
        <a:spcPct val="20000"/>
      </a:spcBef>
      <a:spcAft>
        <a:spcPct val="0"/>
      </a:spcAft>
      <a:buClr>
        <a:schemeClr val="folHlink"/>
      </a:buClr>
      <a:buFont typeface="Wingdings" panose="05000000000000000000" pitchFamily="2" charset="2"/>
      <a:buChar char="§"/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sz="2850"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5816"/>
    <a:srgbClr val="A5300F"/>
    <a:srgbClr val="FF3300"/>
    <a:srgbClr val="239372"/>
    <a:srgbClr val="44546A"/>
    <a:srgbClr val="EDEDEB"/>
    <a:srgbClr val="FFCCFF"/>
    <a:srgbClr val="FFFFCC"/>
    <a:srgbClr val="99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8" autoAdjust="0"/>
    <p:restoredTop sz="94424" autoAdjust="0"/>
  </p:normalViewPr>
  <p:slideViewPr>
    <p:cSldViewPr>
      <p:cViewPr varScale="1">
        <p:scale>
          <a:sx n="89" d="100"/>
          <a:sy n="89" d="100"/>
        </p:scale>
        <p:origin x="1176" y="66"/>
      </p:cViewPr>
      <p:guideLst>
        <p:guide orient="horz" pos="1530"/>
        <p:guide pos="28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72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7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 b="0"/>
            </a:lvl1pPr>
          </a:lstStyle>
          <a:p>
            <a:fld id="{86A5D4E3-8205-4E49-9973-6C4E143FB3E7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4515" name="备注占位符 3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ClrTx/>
              <a:buFontTx/>
              <a:buNone/>
            </a:pPr>
            <a:endParaRPr lang="zh-CN" altLang="en-US" b="0"/>
          </a:p>
        </p:txBody>
      </p:sp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5D4E3-8205-4E49-9973-6C4E143FB3E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81923" name="备注占位符 3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ClrTx/>
              <a:buFontTx/>
              <a:buNone/>
            </a:pPr>
            <a:endParaRPr lang="zh-CN" altLang="en-US" b="0"/>
          </a:p>
        </p:txBody>
      </p:sp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www.515ppt.com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hyperlink" Target="http://teliss.blog.163.com/" TargetMode="External"/><Relationship Id="rId3" Type="http://schemas.openxmlformats.org/officeDocument/2006/relationships/hyperlink" Target="http://weibo.com/teliss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84CF-D8AD-43D7-8FA0-33B28F51E828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FDD09-7114-4210-9E87-F08BC8910CD9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4DDB1-73AF-45BC-83D5-F2653D4415D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634DC-CC6B-40F2-8390-DEC21F3BA54E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EB34-2009-4AB4-9DB3-0C1255F85D3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0982-BBA0-4406-8C07-2435474034B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84CF-D8AD-43D7-8FA0-33B28F51E828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45142-38BC-4507-852A-33DDA3FAFC27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68AF-23F6-4D34-8B13-FDFE7299E4A4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C5FA-790F-4048-8A6A-8E0311F3B872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484CF-D8AD-43D7-8FA0-33B28F51E828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033A4A7C-15E4-49AE-83FF-9606A8620302}" type="slidenum">
              <a:rPr lang="en-US" altLang="zh-CN" smtClean="0"/>
            </a:fld>
            <a:endParaRPr lang="en-US" altLang="zh-CN"/>
          </a:p>
        </p:txBody>
      </p:sp>
      <p:sp>
        <p:nvSpPr>
          <p:cNvPr id="8" name="矩形 7"/>
          <p:cNvSpPr/>
          <p:nvPr userDrawn="1"/>
        </p:nvSpPr>
        <p:spPr>
          <a:xfrm>
            <a:off x="263679" y="141480"/>
            <a:ext cx="240030" cy="342900"/>
          </a:xfrm>
          <a:prstGeom prst="chevron">
            <a:avLst/>
          </a:prstGeom>
          <a:solidFill>
            <a:schemeClr val="accent3"/>
          </a:solidFill>
          <a:ln w="3175" cap="flat" cmpd="sng" algn="ctr">
            <a:noFill/>
            <a:prstDash val="solid"/>
            <a:miter lim="800000"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矩形 7"/>
          <p:cNvSpPr/>
          <p:nvPr userDrawn="1"/>
        </p:nvSpPr>
        <p:spPr>
          <a:xfrm>
            <a:off x="0" y="141480"/>
            <a:ext cx="339184" cy="342900"/>
          </a:xfrm>
          <a:prstGeom prst="homePlate">
            <a:avLst>
              <a:gd name="adj" fmla="val 30342"/>
            </a:avLst>
          </a:prstGeom>
          <a:solidFill>
            <a:schemeClr val="accent1"/>
          </a:solidFill>
          <a:ln w="3175" cap="flat" cmpd="sng" algn="ctr">
            <a:noFill/>
            <a:prstDash val="solid"/>
            <a:miter lim="800000"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33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7388" y="230612"/>
            <a:ext cx="2752583" cy="507536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 userDrawn="1">
            <p:ph type="body" sz="quarter" idx="13"/>
          </p:nvPr>
        </p:nvSpPr>
        <p:spPr>
          <a:xfrm>
            <a:off x="761440" y="60201"/>
            <a:ext cx="5076825" cy="534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/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0" y="627534"/>
            <a:ext cx="9144000" cy="0"/>
          </a:xfrm>
          <a:prstGeom prst="line">
            <a:avLst/>
          </a:prstGeom>
          <a:ln w="50800" cmpd="sng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 userDrawn="1"/>
        </p:nvSpPr>
        <p:spPr>
          <a:xfrm>
            <a:off x="0" y="5118318"/>
            <a:ext cx="2267744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292085" y="5118318"/>
            <a:ext cx="2267744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4584170" y="5118318"/>
            <a:ext cx="2267744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876256" y="5118318"/>
            <a:ext cx="2267744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bg>
      <p:bgPr>
        <a:solidFill>
          <a:srgbClr val="487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891394" y="3219822"/>
            <a:ext cx="2903162" cy="918102"/>
          </a:xfrm>
          <a:prstGeom prst="ellipse">
            <a:avLst/>
          </a:prstGeom>
          <a:solidFill>
            <a:schemeClr val="tx2">
              <a:lumMod val="50000"/>
              <a:alpha val="23137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矩形 2"/>
          <p:cNvSpPr/>
          <p:nvPr userDrawn="1"/>
        </p:nvSpPr>
        <p:spPr>
          <a:xfrm>
            <a:off x="0" y="0"/>
            <a:ext cx="9144000" cy="2895786"/>
          </a:xfrm>
          <a:custGeom>
            <a:avLst/>
            <a:gdLst/>
            <a:ahLst/>
            <a:cxnLst/>
            <a:rect l="l" t="t" r="r" b="b"/>
            <a:pathLst>
              <a:path w="12192000" h="3284984">
                <a:moveTo>
                  <a:pt x="0" y="0"/>
                </a:moveTo>
                <a:lnTo>
                  <a:pt x="12192000" y="0"/>
                </a:lnTo>
                <a:lnTo>
                  <a:pt x="12192000" y="2855551"/>
                </a:lnTo>
                <a:cubicBezTo>
                  <a:pt x="10200663" y="3139752"/>
                  <a:pt x="8165292" y="3284984"/>
                  <a:pt x="6096000" y="3284984"/>
                </a:cubicBezTo>
                <a:cubicBezTo>
                  <a:pt x="4026708" y="3284984"/>
                  <a:pt x="1991337" y="3139752"/>
                  <a:pt x="0" y="2855551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6" name="Picture 2" descr="C:\Documents and Settings\t11318\桌面\白色咖啡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0132" y="1047136"/>
            <a:ext cx="3265687" cy="283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>
            <a:off x="3905582" y="1336846"/>
            <a:ext cx="4938395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  <a:endParaRPr lang="en-US" altLang="zh-CN" sz="8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54"/>
          <p:cNvSpPr txBox="1">
            <a:spLocks noChangeArrowheads="1"/>
          </p:cNvSpPr>
          <p:nvPr userDrawn="1"/>
        </p:nvSpPr>
        <p:spPr bwMode="auto">
          <a:xfrm>
            <a:off x="4890185" y="2948356"/>
            <a:ext cx="3391667" cy="4262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2" tIns="34281" rIns="68562" bIns="34281" anchor="ctr"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 11020228@qq.com</a:t>
            </a:r>
            <a:endParaRPr lang="en-US" altLang="zh-CN" sz="1800" kern="12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5" name="TextBox 10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4890185" y="3943991"/>
            <a:ext cx="3391667" cy="3683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</a:t>
            </a:r>
            <a:r>
              <a:rPr lang="en-US" sz="18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  <a:sym typeface="Arial" panose="020B0604020202020204" pitchFamily="34" charset="0"/>
              </a:rPr>
              <a:t>http://weibo.com/teliss</a:t>
            </a:r>
            <a:endParaRPr lang="en-US" sz="18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 Box 54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4890185" y="3451686"/>
            <a:ext cx="3391667" cy="4262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2" tIns="34281" rIns="68562" bIns="34281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800" kern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18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http://teliss.blog.163.com</a:t>
            </a:r>
            <a:endParaRPr lang="en-US" altLang="zh-CN" sz="18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 userDrawn="1"/>
        </p:nvGrpSpPr>
        <p:grpSpPr>
          <a:xfrm>
            <a:off x="4361371" y="3938712"/>
            <a:ext cx="443355" cy="360017"/>
            <a:chOff x="3175" y="295276"/>
            <a:chExt cx="4856163" cy="3943350"/>
          </a:xfrm>
          <a:solidFill>
            <a:schemeClr val="bg1"/>
          </a:solidFill>
        </p:grpSpPr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avLst/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avLst/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avLst/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avLst/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2" name="组合 21"/>
          <p:cNvGrpSpPr>
            <a:grpSpLocks noChangeAspect="1"/>
          </p:cNvGrpSpPr>
          <p:nvPr userDrawn="1"/>
        </p:nvGrpSpPr>
        <p:grpSpPr>
          <a:xfrm>
            <a:off x="4361371" y="3462584"/>
            <a:ext cx="443355" cy="357544"/>
            <a:chOff x="2482850" y="17463"/>
            <a:chExt cx="442913" cy="357188"/>
          </a:xfrm>
          <a:solidFill>
            <a:schemeClr val="bg1"/>
          </a:solidFill>
        </p:grpSpPr>
        <p:sp>
          <p:nvSpPr>
            <p:cNvPr id="23" name="Freeform 14"/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avLst/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avLst/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4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5" name="Freeform 137"/>
          <p:cNvSpPr>
            <a:spLocks noChangeAspect="1" noEditPoints="1"/>
          </p:cNvSpPr>
          <p:nvPr userDrawn="1"/>
        </p:nvSpPr>
        <p:spPr bwMode="auto">
          <a:xfrm>
            <a:off x="4381523" y="3044229"/>
            <a:ext cx="403050" cy="263852"/>
          </a:xfrm>
          <a:custGeom>
            <a:avLst/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484CF-D8AD-43D7-8FA0-33B28F51E828}" type="slidenum">
              <a:rPr lang="en-US" altLang="zh-CN" smtClean="0"/>
            </a:fld>
            <a:endParaRPr lang="en-US" altLang="zh-CN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041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4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7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1.xml"/><Relationship Id="rId2" Type="http://schemas.openxmlformats.org/officeDocument/2006/relationships/image" Target="../media/image7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3.xml"/><Relationship Id="rId2" Type="http://schemas.openxmlformats.org/officeDocument/2006/relationships/image" Target="../media/image7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7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6.xml"/><Relationship Id="rId2" Type="http://schemas.openxmlformats.org/officeDocument/2006/relationships/image" Target="../media/image7.png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7.xml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8.xml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9.xml"/><Relationship Id="rId2" Type="http://schemas.openxmlformats.org/officeDocument/2006/relationships/image" Target="../media/image7.png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58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>
            <a:spLocks noChangeAspect="1"/>
          </p:cNvSpPr>
          <p:nvPr/>
        </p:nvSpPr>
        <p:spPr>
          <a:xfrm>
            <a:off x="4619629" y="837450"/>
            <a:ext cx="3205158" cy="3240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764881" y="2457450"/>
            <a:ext cx="1440497" cy="6870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205377" y="2457450"/>
            <a:ext cx="1438436" cy="73991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6205377" y="837125"/>
            <a:ext cx="0" cy="162032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椭圆 106"/>
          <p:cNvSpPr/>
          <p:nvPr/>
        </p:nvSpPr>
        <p:spPr>
          <a:xfrm>
            <a:off x="5328104" y="1551385"/>
            <a:ext cx="1757363" cy="17573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117" name="直接连接符 116"/>
          <p:cNvCxnSpPr/>
          <p:nvPr/>
        </p:nvCxnSpPr>
        <p:spPr>
          <a:xfrm>
            <a:off x="5897252" y="2430066"/>
            <a:ext cx="189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6324848" y="2430066"/>
            <a:ext cx="189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6204881" y="2143417"/>
            <a:ext cx="0" cy="189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6204880" y="2538110"/>
            <a:ext cx="0" cy="189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V="1">
            <a:off x="6393680" y="2086273"/>
            <a:ext cx="187524" cy="1875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 flipH="1" flipV="1">
            <a:off x="6393457" y="2586336"/>
            <a:ext cx="187524" cy="1875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 flipH="1" flipV="1">
            <a:off x="5851618" y="2087166"/>
            <a:ext cx="187524" cy="1875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5850886" y="2586336"/>
            <a:ext cx="187524" cy="1875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椭圆 124"/>
          <p:cNvSpPr>
            <a:spLocks noChangeAspect="1"/>
          </p:cNvSpPr>
          <p:nvPr/>
        </p:nvSpPr>
        <p:spPr>
          <a:xfrm>
            <a:off x="6179996" y="1557932"/>
            <a:ext cx="54000" cy="5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6" name="椭圆 125"/>
          <p:cNvSpPr>
            <a:spLocks noChangeAspect="1"/>
          </p:cNvSpPr>
          <p:nvPr/>
        </p:nvSpPr>
        <p:spPr>
          <a:xfrm>
            <a:off x="6198570" y="3166705"/>
            <a:ext cx="54000" cy="5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9" name="椭圆 128"/>
          <p:cNvSpPr/>
          <p:nvPr/>
        </p:nvSpPr>
        <p:spPr>
          <a:xfrm>
            <a:off x="6932197" y="2818448"/>
            <a:ext cx="50006" cy="500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0" name="椭圆 129"/>
          <p:cNvSpPr/>
          <p:nvPr/>
        </p:nvSpPr>
        <p:spPr>
          <a:xfrm>
            <a:off x="5413746" y="2803684"/>
            <a:ext cx="50006" cy="500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文本框 32"/>
          <p:cNvSpPr txBox="1"/>
          <p:nvPr/>
        </p:nvSpPr>
        <p:spPr>
          <a:xfrm>
            <a:off x="228600" y="1695450"/>
            <a:ext cx="4309110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altLang="en-US" sz="4950" b="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新员工培训</a:t>
            </a:r>
            <a:endParaRPr lang="zh-CN" altLang="en-US" sz="4950" b="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8600" y="2896285"/>
            <a:ext cx="3558815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zh-CN" altLang="en-US" sz="2100" b="1" dirty="0">
                <a:solidFill>
                  <a:schemeClr val="bg1"/>
                </a:solidFill>
                <a:latin typeface="Futura Md BT" panose="020B0602020204020303" pitchFamily="34" charset="0"/>
                <a:cs typeface="Arial" panose="020B0604020202020204" pitchFamily="34" charset="0"/>
              </a:rPr>
              <a:t>（工程篇）</a:t>
            </a:r>
            <a:endParaRPr lang="zh-CN" altLang="en-US" sz="2100" b="1" dirty="0">
              <a:solidFill>
                <a:schemeClr val="bg1"/>
              </a:solidFill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5597877" y="1849950"/>
            <a:ext cx="1215000" cy="1215000"/>
          </a:xfrm>
          <a:prstGeom prst="ellipse">
            <a:avLst/>
          </a:prstGeom>
          <a:gradFill>
            <a:gsLst>
              <a:gs pos="100000">
                <a:srgbClr val="007BD3">
                  <a:alpha val="17000"/>
                </a:srgbClr>
              </a:gs>
              <a:gs pos="100000">
                <a:srgbClr val="034373"/>
              </a:gs>
            </a:gsLst>
            <a:lin ang="5400000" scaled="0"/>
          </a:gra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Futura Md BT" panose="020B0602020204020303" pitchFamily="34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346710" y="3287749"/>
            <a:ext cx="3286125" cy="0"/>
          </a:xfrm>
          <a:prstGeom prst="line">
            <a:avLst/>
          </a:prstGeom>
          <a:ln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PA_组合 70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665377" y="297125"/>
            <a:ext cx="1080000" cy="1080000"/>
            <a:chOff x="2870194" y="612400"/>
            <a:chExt cx="1620000" cy="1620000"/>
          </a:xfrm>
        </p:grpSpPr>
        <p:sp>
          <p:nvSpPr>
            <p:cNvPr id="56" name="椭圆 5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C3740"/>
            </a:solidFill>
            <a:ln w="190500">
              <a:solidFill>
                <a:srgbClr val="FC37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latin typeface="Futura Md BT" panose="020B06020202040203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25829" y="1099235"/>
              <a:ext cx="1308735" cy="760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ctr">
                <a:buNone/>
              </a:pPr>
              <a:r>
                <a:rPr lang="zh-CN" altLang="en-US" sz="27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创新</a:t>
              </a:r>
              <a:endParaRPr lang="zh-CN" altLang="en-US" sz="27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2" name="PA_组合 71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179245" y="2626312"/>
            <a:ext cx="1080000" cy="1080000"/>
            <a:chOff x="1055316" y="3571500"/>
            <a:chExt cx="1620000" cy="1620000"/>
          </a:xfrm>
        </p:grpSpPr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1055316" y="3571500"/>
              <a:ext cx="1620000" cy="1620000"/>
            </a:xfrm>
            <a:prstGeom prst="ellipse">
              <a:avLst/>
            </a:prstGeom>
            <a:solidFill>
              <a:srgbClr val="FEB333"/>
            </a:solidFill>
            <a:ln w="190500">
              <a:solidFill>
                <a:srgbClr val="FEB333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latin typeface="Futura Md BT" panose="020B06020202040203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210949" y="4058335"/>
              <a:ext cx="1308735" cy="760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ctr">
                <a:buNone/>
              </a:pPr>
              <a:r>
                <a:rPr lang="zh-CN" altLang="en-US" sz="27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诚信</a:t>
              </a:r>
              <a:endParaRPr lang="zh-CN" altLang="en-US" sz="27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3" name="PA_组合 72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043435" y="2719657"/>
            <a:ext cx="1080000" cy="1080000"/>
            <a:chOff x="4685072" y="3571500"/>
            <a:chExt cx="1620000" cy="162000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4685072" y="3571500"/>
              <a:ext cx="1620000" cy="1620000"/>
            </a:xfrm>
            <a:prstGeom prst="ellipse">
              <a:avLst/>
            </a:prstGeom>
            <a:solidFill>
              <a:srgbClr val="2EAC94"/>
            </a:solidFill>
            <a:ln w="190500">
              <a:solidFill>
                <a:srgbClr val="2EAC94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latin typeface="Futura Md BT" panose="020B06020202040203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840705" y="4058335"/>
              <a:ext cx="1308735" cy="760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ctr">
                <a:buNone/>
              </a:pPr>
              <a:r>
                <a:rPr lang="zh-CN" altLang="en-US" sz="27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专业</a:t>
              </a:r>
              <a:endParaRPr lang="zh-CN" altLang="en-US" sz="27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pic>
        <p:nvPicPr>
          <p:cNvPr id="5" name="图片 4" descr="4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385" y="1913096"/>
            <a:ext cx="915353" cy="1034415"/>
          </a:xfrm>
          <a:prstGeom prst="rect">
            <a:avLst/>
          </a:prstGeom>
        </p:spPr>
      </p:pic>
      <p:grpSp>
        <p:nvGrpSpPr>
          <p:cNvPr id="4" name="PA_组合 70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270441" y="1131038"/>
            <a:ext cx="1080000" cy="1080000"/>
            <a:chOff x="2870194" y="612400"/>
            <a:chExt cx="1620000" cy="1620000"/>
          </a:xfrm>
        </p:grpSpPr>
        <p:sp>
          <p:nvSpPr>
            <p:cNvPr id="6" name="椭圆 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0">
              <a:solidFill>
                <a:schemeClr val="accent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500" dirty="0">
                <a:latin typeface="Futura Md BT" panose="020B0602020204020303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025835" y="1099235"/>
              <a:ext cx="1308735" cy="760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indent="0" algn="ctr">
                <a:buNone/>
              </a:pPr>
              <a:r>
                <a:rPr lang="zh-CN" altLang="en-US" sz="27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务实</a:t>
              </a:r>
              <a:endParaRPr lang="zh-CN" altLang="en-US" sz="27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8" name="PA_组合 70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666806" y="3475141"/>
            <a:ext cx="1080000" cy="1080000"/>
            <a:chOff x="2870194" y="612400"/>
            <a:chExt cx="1620000" cy="1620000"/>
          </a:xfrm>
          <a:solidFill>
            <a:srgbClr val="000000"/>
          </a:solidFill>
        </p:grpSpPr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358EA"/>
            </a:solidFill>
            <a:ln w="190500">
              <a:solidFill>
                <a:srgbClr val="EDD8FD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500" dirty="0">
                <a:latin typeface="Futura Md BT" panose="020B0602020204020303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83936" y="1099235"/>
              <a:ext cx="1192530" cy="690563"/>
            </a:xfrm>
            <a:prstGeom prst="rect">
              <a:avLst/>
            </a:prstGeom>
            <a:solidFill>
              <a:srgbClr val="F358EA"/>
            </a:solidFill>
          </p:spPr>
          <p:txBody>
            <a:bodyPr wrap="none" rtlCol="0">
              <a:spAutoFit/>
            </a:bodyPr>
            <a:p>
              <a:pPr indent="0" algn="ctr"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高效</a:t>
              </a:r>
              <a:endParaRPr lang="zh-CN" altLang="en-US" sz="2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2" name="椭圆 11"/>
          <p:cNvSpPr>
            <a:spLocks noChangeAspect="1"/>
          </p:cNvSpPr>
          <p:nvPr/>
        </p:nvSpPr>
        <p:spPr>
          <a:xfrm>
            <a:off x="7152323" y="1268730"/>
            <a:ext cx="1080135" cy="1080135"/>
          </a:xfrm>
          <a:prstGeom prst="ellipse">
            <a:avLst/>
          </a:prstGeom>
          <a:solidFill>
            <a:srgbClr val="2747BE"/>
          </a:solidFill>
          <a:ln w="190500">
            <a:solidFill>
              <a:srgbClr val="EDD8FD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500" dirty="0">
              <a:latin typeface="Futura Md BT" panose="020B06020202040203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55988" y="1579896"/>
            <a:ext cx="87249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严谨</a:t>
            </a:r>
            <a:endParaRPr lang="zh-CN" altLang="en-US" sz="27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6233636" y="3197543"/>
            <a:ext cx="6191" cy="25527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50669" y="1849755"/>
            <a:ext cx="170021" cy="11001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>
            <a:spLocks noChangeAspect="1"/>
          </p:cNvSpPr>
          <p:nvPr/>
        </p:nvSpPr>
        <p:spPr>
          <a:xfrm>
            <a:off x="5520866" y="1952744"/>
            <a:ext cx="54000" cy="5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6901991" y="2017037"/>
            <a:ext cx="54000" cy="5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6928009" y="1939290"/>
            <a:ext cx="224314" cy="10953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46710" y="3891915"/>
            <a:ext cx="4037330" cy="41402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buNone/>
            </a:pPr>
            <a:r>
              <a:rPr lang="zh-CN" altLang="en-US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工程管理中心·</a:t>
            </a:r>
            <a:r>
              <a:rPr lang="en-US" altLang="zh-CN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2020</a:t>
            </a:r>
            <a:r>
              <a:rPr lang="zh-CN" altLang="en-US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年</a:t>
            </a:r>
            <a:r>
              <a:rPr lang="en-US" altLang="zh-CN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5</a:t>
            </a:r>
            <a:r>
              <a:rPr lang="zh-CN" altLang="en-US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月</a:t>
            </a:r>
            <a:r>
              <a:rPr lang="en-US" altLang="zh-CN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9</a:t>
            </a:r>
            <a:r>
              <a:rPr lang="zh-CN" altLang="en-US" sz="21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日</a:t>
            </a:r>
            <a:endParaRPr lang="zh-CN" altLang="en-US" sz="2100" b="1" dirty="0">
              <a:solidFill>
                <a:schemeClr val="bg1"/>
              </a:solidFill>
              <a:latin typeface="+mn-ea"/>
              <a:ea typeface="宋体" panose="02010600030101010101" pitchFamily="2" charset="-122"/>
              <a:cs typeface="+mn-ea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811" y="233839"/>
            <a:ext cx="639128" cy="725329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892493" y="244316"/>
            <a:ext cx="2025491" cy="7740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>
              <a:buNone/>
            </a:pPr>
            <a:r>
              <a:rPr lang="zh-CN" altLang="en-US" sz="3000" b="0" dirty="0">
                <a:solidFill>
                  <a:schemeClr val="bg1"/>
                </a:solidFill>
                <a:latin typeface="方正综艺简体" panose="02010601030101010101" charset="-122"/>
                <a:ea typeface="方正综艺简体" panose="02010601030101010101" charset="-122"/>
              </a:rPr>
              <a:t>东利建设</a:t>
            </a:r>
            <a:endParaRPr lang="zh-CN" altLang="en-US" sz="3600" b="0" dirty="0">
              <a:solidFill>
                <a:schemeClr val="bg1"/>
              </a:solidFill>
              <a:latin typeface="方正综艺简体" panose="02010601030101010101" charset="-122"/>
              <a:ea typeface="方正综艺简体" panose="02010601030101010101" charset="-122"/>
            </a:endParaRPr>
          </a:p>
          <a:p>
            <a:pPr indent="0" algn="ctr">
              <a:buNone/>
            </a:pPr>
            <a:r>
              <a:rPr lang="en-US" altLang="zh-CN" sz="1200" b="0" dirty="0">
                <a:solidFill>
                  <a:schemeClr val="bg1"/>
                </a:solidFill>
                <a:latin typeface="方正综艺简体" panose="02010601030101010101" charset="-122"/>
                <a:ea typeface="方正综艺简体" panose="02010601030101010101" charset="-122"/>
              </a:rPr>
              <a:t>Dongli Construction</a:t>
            </a:r>
            <a:endParaRPr lang="en-US" altLang="zh-CN" sz="1200" b="0" dirty="0">
              <a:solidFill>
                <a:schemeClr val="bg1"/>
              </a:solidFill>
              <a:latin typeface="方正综艺简体" panose="02010601030101010101" charset="-122"/>
              <a:ea typeface="方正综艺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4.07407E-6 L -3.125E-6 -0.1166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3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3 4.07407E-6 L 0.07891 4.07407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2.22222E-6 L -3.125E-6 0.1164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1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07407E-6 L -0.06342 4.07407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-4.81481E-6 L 0.03164 -0.06157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307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2.96296E-6 L 0.03203 0.0669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333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2.96296E-6 L -0.03268 0.0669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333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3.7037E-6 L -0.03151 -0.06088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-305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1" presetClass="entr" presetSubtype="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3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3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25E-6 -1.48148E-6 C -0.04218 -0.1537 -0.00521 -0.34028 0.08269 -0.41667 C 0.17058 -0.49236 0.27631 -0.42986 0.31849 -0.27616 C 0.36055 -0.12245 0.32331 0.06412 0.23555 0.14028 C 0.14766 0.21644 0.04232 0.15347 -3.125E-6 -1.48148E-6 Z " pathEditMode="relative" rAng="14640000" ptsTypes="AAAAA">
                                      <p:cBhvr>
                                        <p:cTn id="14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-1381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66667E-6 1.48148E-6 C -0.04323 0.15787 -0.14909 0.22592 -0.23698 0.14977 C -0.325 0.07338 -0.36172 -0.11829 -0.31836 -0.27593 C -0.275 -0.43426 -0.16784 -0.49931 -0.07995 -0.42315 C 0.00794 -0.34676 0.04349 -0.15833 1.66667E-6 1.48148E-6 Z " pathEditMode="relative" rAng="6960000" ptsTypes="AAAAA">
                                      <p:cBhvr>
                                        <p:cTn id="15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24" y="-1375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107" grpId="0" bldLvl="0" animBg="1"/>
      <p:bldP spid="107" grpId="1" bldLvl="0" animBg="1"/>
      <p:bldP spid="125" grpId="0" bldLvl="0" animBg="1"/>
      <p:bldP spid="125" grpId="1" bldLvl="0" animBg="1"/>
      <p:bldP spid="126" grpId="0" bldLvl="0" animBg="1"/>
      <p:bldP spid="126" grpId="1" bldLvl="0" animBg="1"/>
      <p:bldP spid="129" grpId="0" bldLvl="0" animBg="1"/>
      <p:bldP spid="129" grpId="1" bldLvl="0" animBg="1"/>
      <p:bldP spid="130" grpId="0" bldLvl="0" animBg="1"/>
      <p:bldP spid="130" grpId="1" bldLvl="0" animBg="1"/>
      <p:bldP spid="33" grpId="0"/>
      <p:bldP spid="34" grpId="0"/>
      <p:bldP spid="54" grpId="0" bldLvl="0" animBg="1"/>
      <p:bldP spid="54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11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4441" y="1954431"/>
            <a:ext cx="1553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9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0648" y="2384897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安全是什么？</a:t>
            </a:r>
            <a:endParaRPr lang="zh-CN" altLang="en-US" sz="4800" b="1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97368" y="1850884"/>
            <a:ext cx="432048" cy="432834"/>
            <a:chOff x="6084168" y="1274820"/>
            <a:chExt cx="432048" cy="432834"/>
          </a:xfrm>
        </p:grpSpPr>
        <p:sp>
          <p:nvSpPr>
            <p:cNvPr id="22" name="椭圆 21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005DA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59"/>
            <p:cNvSpPr>
              <a:spLocks noChangeArrowheads="1"/>
            </p:cNvSpPr>
            <p:nvPr/>
          </p:nvSpPr>
          <p:spPr bwMode="auto">
            <a:xfrm>
              <a:off x="6190153" y="1365898"/>
              <a:ext cx="220079" cy="250679"/>
            </a:xfrm>
            <a:custGeom>
              <a:avLst/>
              <a:gdLst>
                <a:gd name="connsiteX0" fmla="*/ 188082 w 296863"/>
                <a:gd name="connsiteY0" fmla="*/ 277813 h 338138"/>
                <a:gd name="connsiteX1" fmla="*/ 292931 w 296863"/>
                <a:gd name="connsiteY1" fmla="*/ 277813 h 338138"/>
                <a:gd name="connsiteX2" fmla="*/ 296863 w 296863"/>
                <a:gd name="connsiteY2" fmla="*/ 281835 h 338138"/>
                <a:gd name="connsiteX3" fmla="*/ 296863 w 296863"/>
                <a:gd name="connsiteY3" fmla="*/ 334117 h 338138"/>
                <a:gd name="connsiteX4" fmla="*/ 292931 w 296863"/>
                <a:gd name="connsiteY4" fmla="*/ 338138 h 338138"/>
                <a:gd name="connsiteX5" fmla="*/ 188082 w 296863"/>
                <a:gd name="connsiteY5" fmla="*/ 338138 h 338138"/>
                <a:gd name="connsiteX6" fmla="*/ 184150 w 296863"/>
                <a:gd name="connsiteY6" fmla="*/ 334117 h 338138"/>
                <a:gd name="connsiteX7" fmla="*/ 184150 w 296863"/>
                <a:gd name="connsiteY7" fmla="*/ 281835 h 338138"/>
                <a:gd name="connsiteX8" fmla="*/ 188082 w 296863"/>
                <a:gd name="connsiteY8" fmla="*/ 277813 h 338138"/>
                <a:gd name="connsiteX9" fmla="*/ 62442 w 296863"/>
                <a:gd name="connsiteY9" fmla="*/ 277813 h 338138"/>
                <a:gd name="connsiteX10" fmla="*/ 172244 w 296863"/>
                <a:gd name="connsiteY10" fmla="*/ 277813 h 338138"/>
                <a:gd name="connsiteX11" fmla="*/ 176213 w 296863"/>
                <a:gd name="connsiteY11" fmla="*/ 281835 h 338138"/>
                <a:gd name="connsiteX12" fmla="*/ 176213 w 296863"/>
                <a:gd name="connsiteY12" fmla="*/ 334117 h 338138"/>
                <a:gd name="connsiteX13" fmla="*/ 172244 w 296863"/>
                <a:gd name="connsiteY13" fmla="*/ 338138 h 338138"/>
                <a:gd name="connsiteX14" fmla="*/ 62442 w 296863"/>
                <a:gd name="connsiteY14" fmla="*/ 338138 h 338138"/>
                <a:gd name="connsiteX15" fmla="*/ 57150 w 296863"/>
                <a:gd name="connsiteY15" fmla="*/ 334117 h 338138"/>
                <a:gd name="connsiteX16" fmla="*/ 57150 w 296863"/>
                <a:gd name="connsiteY16" fmla="*/ 281835 h 338138"/>
                <a:gd name="connsiteX17" fmla="*/ 62442 w 296863"/>
                <a:gd name="connsiteY17" fmla="*/ 277813 h 338138"/>
                <a:gd name="connsiteX18" fmla="*/ 3885 w 296863"/>
                <a:gd name="connsiteY18" fmla="*/ 277813 h 338138"/>
                <a:gd name="connsiteX19" fmla="*/ 45328 w 296863"/>
                <a:gd name="connsiteY19" fmla="*/ 277813 h 338138"/>
                <a:gd name="connsiteX20" fmla="*/ 49213 w 296863"/>
                <a:gd name="connsiteY20" fmla="*/ 281835 h 338138"/>
                <a:gd name="connsiteX21" fmla="*/ 49213 w 296863"/>
                <a:gd name="connsiteY21" fmla="*/ 334117 h 338138"/>
                <a:gd name="connsiteX22" fmla="*/ 45328 w 296863"/>
                <a:gd name="connsiteY22" fmla="*/ 338138 h 338138"/>
                <a:gd name="connsiteX23" fmla="*/ 3885 w 296863"/>
                <a:gd name="connsiteY23" fmla="*/ 338138 h 338138"/>
                <a:gd name="connsiteX24" fmla="*/ 0 w 296863"/>
                <a:gd name="connsiteY24" fmla="*/ 334117 h 338138"/>
                <a:gd name="connsiteX25" fmla="*/ 0 w 296863"/>
                <a:gd name="connsiteY25" fmla="*/ 281835 h 338138"/>
                <a:gd name="connsiteX26" fmla="*/ 3885 w 296863"/>
                <a:gd name="connsiteY26" fmla="*/ 277813 h 338138"/>
                <a:gd name="connsiteX27" fmla="*/ 251535 w 296863"/>
                <a:gd name="connsiteY27" fmla="*/ 209550 h 338138"/>
                <a:gd name="connsiteX28" fmla="*/ 292978 w 296863"/>
                <a:gd name="connsiteY28" fmla="*/ 209550 h 338138"/>
                <a:gd name="connsiteX29" fmla="*/ 296863 w 296863"/>
                <a:gd name="connsiteY29" fmla="*/ 213555 h 338138"/>
                <a:gd name="connsiteX30" fmla="*/ 296863 w 296863"/>
                <a:gd name="connsiteY30" fmla="*/ 264283 h 338138"/>
                <a:gd name="connsiteX31" fmla="*/ 292978 w 296863"/>
                <a:gd name="connsiteY31" fmla="*/ 268288 h 338138"/>
                <a:gd name="connsiteX32" fmla="*/ 251535 w 296863"/>
                <a:gd name="connsiteY32" fmla="*/ 268288 h 338138"/>
                <a:gd name="connsiteX33" fmla="*/ 247650 w 296863"/>
                <a:gd name="connsiteY33" fmla="*/ 264283 h 338138"/>
                <a:gd name="connsiteX34" fmla="*/ 247650 w 296863"/>
                <a:gd name="connsiteY34" fmla="*/ 213555 h 338138"/>
                <a:gd name="connsiteX35" fmla="*/ 251535 w 296863"/>
                <a:gd name="connsiteY35" fmla="*/ 209550 h 338138"/>
                <a:gd name="connsiteX36" fmla="*/ 124619 w 296863"/>
                <a:gd name="connsiteY36" fmla="*/ 209550 h 338138"/>
                <a:gd name="connsiteX37" fmla="*/ 234421 w 296863"/>
                <a:gd name="connsiteY37" fmla="*/ 209550 h 338138"/>
                <a:gd name="connsiteX38" fmla="*/ 239713 w 296863"/>
                <a:gd name="connsiteY38" fmla="*/ 213555 h 338138"/>
                <a:gd name="connsiteX39" fmla="*/ 239713 w 296863"/>
                <a:gd name="connsiteY39" fmla="*/ 264283 h 338138"/>
                <a:gd name="connsiteX40" fmla="*/ 234421 w 296863"/>
                <a:gd name="connsiteY40" fmla="*/ 268288 h 338138"/>
                <a:gd name="connsiteX41" fmla="*/ 124619 w 296863"/>
                <a:gd name="connsiteY41" fmla="*/ 268288 h 338138"/>
                <a:gd name="connsiteX42" fmla="*/ 120650 w 296863"/>
                <a:gd name="connsiteY42" fmla="*/ 264283 h 338138"/>
                <a:gd name="connsiteX43" fmla="*/ 120650 w 296863"/>
                <a:gd name="connsiteY43" fmla="*/ 213555 h 338138"/>
                <a:gd name="connsiteX44" fmla="*/ 124619 w 296863"/>
                <a:gd name="connsiteY44" fmla="*/ 209550 h 338138"/>
                <a:gd name="connsiteX45" fmla="*/ 3932 w 296863"/>
                <a:gd name="connsiteY45" fmla="*/ 209550 h 338138"/>
                <a:gd name="connsiteX46" fmla="*/ 108781 w 296863"/>
                <a:gd name="connsiteY46" fmla="*/ 209550 h 338138"/>
                <a:gd name="connsiteX47" fmla="*/ 112713 w 296863"/>
                <a:gd name="connsiteY47" fmla="*/ 213555 h 338138"/>
                <a:gd name="connsiteX48" fmla="*/ 112713 w 296863"/>
                <a:gd name="connsiteY48" fmla="*/ 264283 h 338138"/>
                <a:gd name="connsiteX49" fmla="*/ 108781 w 296863"/>
                <a:gd name="connsiteY49" fmla="*/ 268288 h 338138"/>
                <a:gd name="connsiteX50" fmla="*/ 3932 w 296863"/>
                <a:gd name="connsiteY50" fmla="*/ 268288 h 338138"/>
                <a:gd name="connsiteX51" fmla="*/ 0 w 296863"/>
                <a:gd name="connsiteY51" fmla="*/ 264283 h 338138"/>
                <a:gd name="connsiteX52" fmla="*/ 0 w 296863"/>
                <a:gd name="connsiteY52" fmla="*/ 213555 h 338138"/>
                <a:gd name="connsiteX53" fmla="*/ 3932 w 296863"/>
                <a:gd name="connsiteY53" fmla="*/ 209550 h 338138"/>
                <a:gd name="connsiteX54" fmla="*/ 100462 w 296863"/>
                <a:gd name="connsiteY54" fmla="*/ 0 h 338138"/>
                <a:gd name="connsiteX55" fmla="*/ 108367 w 296863"/>
                <a:gd name="connsiteY55" fmla="*/ 0 h 338138"/>
                <a:gd name="connsiteX56" fmla="*/ 183463 w 296863"/>
                <a:gd name="connsiteY56" fmla="*/ 60773 h 338138"/>
                <a:gd name="connsiteX57" fmla="*/ 217717 w 296863"/>
                <a:gd name="connsiteY57" fmla="*/ 96444 h 338138"/>
                <a:gd name="connsiteX58" fmla="*/ 242748 w 296863"/>
                <a:gd name="connsiteY58" fmla="*/ 85874 h 338138"/>
                <a:gd name="connsiteX59" fmla="*/ 248018 w 296863"/>
                <a:gd name="connsiteY59" fmla="*/ 85874 h 338138"/>
                <a:gd name="connsiteX60" fmla="*/ 271733 w 296863"/>
                <a:gd name="connsiteY60" fmla="*/ 140041 h 338138"/>
                <a:gd name="connsiteX61" fmla="*/ 246701 w 296863"/>
                <a:gd name="connsiteY61" fmla="*/ 195529 h 338138"/>
                <a:gd name="connsiteX62" fmla="*/ 242748 w 296863"/>
                <a:gd name="connsiteY62" fmla="*/ 196850 h 338138"/>
                <a:gd name="connsiteX63" fmla="*/ 170288 w 296863"/>
                <a:gd name="connsiteY63" fmla="*/ 196850 h 338138"/>
                <a:gd name="connsiteX64" fmla="*/ 166335 w 296863"/>
                <a:gd name="connsiteY64" fmla="*/ 194208 h 338138"/>
                <a:gd name="connsiteX65" fmla="*/ 166335 w 296863"/>
                <a:gd name="connsiteY65" fmla="*/ 190245 h 338138"/>
                <a:gd name="connsiteX66" fmla="*/ 178193 w 296863"/>
                <a:gd name="connsiteY66" fmla="*/ 161179 h 338138"/>
                <a:gd name="connsiteX67" fmla="*/ 175558 w 296863"/>
                <a:gd name="connsiteY67" fmla="*/ 147968 h 338138"/>
                <a:gd name="connsiteX68" fmla="*/ 161066 w 296863"/>
                <a:gd name="connsiteY68" fmla="*/ 151931 h 338138"/>
                <a:gd name="connsiteX69" fmla="*/ 141304 w 296863"/>
                <a:gd name="connsiteY69" fmla="*/ 142683 h 338138"/>
                <a:gd name="connsiteX70" fmla="*/ 137351 w 296863"/>
                <a:gd name="connsiteY70" fmla="*/ 118903 h 338138"/>
                <a:gd name="connsiteX71" fmla="*/ 120224 w 296863"/>
                <a:gd name="connsiteY71" fmla="*/ 146647 h 338138"/>
                <a:gd name="connsiteX72" fmla="*/ 133399 w 296863"/>
                <a:gd name="connsiteY72" fmla="*/ 190245 h 338138"/>
                <a:gd name="connsiteX73" fmla="*/ 134716 w 296863"/>
                <a:gd name="connsiteY73" fmla="*/ 194208 h 338138"/>
                <a:gd name="connsiteX74" fmla="*/ 130764 w 296863"/>
                <a:gd name="connsiteY74" fmla="*/ 196850 h 338138"/>
                <a:gd name="connsiteX75" fmla="*/ 59621 w 296863"/>
                <a:gd name="connsiteY75" fmla="*/ 196850 h 338138"/>
                <a:gd name="connsiteX76" fmla="*/ 56986 w 296863"/>
                <a:gd name="connsiteY76" fmla="*/ 195529 h 338138"/>
                <a:gd name="connsiteX77" fmla="*/ 24049 w 296863"/>
                <a:gd name="connsiteY77" fmla="*/ 110976 h 338138"/>
                <a:gd name="connsiteX78" fmla="*/ 71478 w 296863"/>
                <a:gd name="connsiteY78" fmla="*/ 50204 h 338138"/>
                <a:gd name="connsiteX79" fmla="*/ 76748 w 296863"/>
                <a:gd name="connsiteY79" fmla="*/ 50204 h 338138"/>
                <a:gd name="connsiteX80" fmla="*/ 78065 w 296863"/>
                <a:gd name="connsiteY80" fmla="*/ 55488 h 338138"/>
                <a:gd name="connsiteX81" fmla="*/ 74113 w 296863"/>
                <a:gd name="connsiteY81" fmla="*/ 85874 h 338138"/>
                <a:gd name="connsiteX82" fmla="*/ 89923 w 296863"/>
                <a:gd name="connsiteY82" fmla="*/ 91159 h 338138"/>
                <a:gd name="connsiteX83" fmla="*/ 114954 w 296863"/>
                <a:gd name="connsiteY83" fmla="*/ 75305 h 338138"/>
                <a:gd name="connsiteX84" fmla="*/ 97827 w 296863"/>
                <a:gd name="connsiteY84" fmla="*/ 7927 h 338138"/>
                <a:gd name="connsiteX85" fmla="*/ 96510 w 296863"/>
                <a:gd name="connsiteY85" fmla="*/ 2643 h 338138"/>
                <a:gd name="connsiteX86" fmla="*/ 100462 w 296863"/>
                <a:gd name="connsiteY86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96863" h="338138">
                  <a:moveTo>
                    <a:pt x="188082" y="277813"/>
                  </a:moveTo>
                  <a:cubicBezTo>
                    <a:pt x="188082" y="277813"/>
                    <a:pt x="188082" y="277813"/>
                    <a:pt x="292931" y="277813"/>
                  </a:cubicBezTo>
                  <a:cubicBezTo>
                    <a:pt x="295552" y="277813"/>
                    <a:pt x="296863" y="280494"/>
                    <a:pt x="296863" y="281835"/>
                  </a:cubicBezTo>
                  <a:cubicBezTo>
                    <a:pt x="296863" y="281835"/>
                    <a:pt x="296863" y="281835"/>
                    <a:pt x="296863" y="334117"/>
                  </a:cubicBezTo>
                  <a:cubicBezTo>
                    <a:pt x="296863" y="336798"/>
                    <a:pt x="295552" y="338138"/>
                    <a:pt x="292931" y="338138"/>
                  </a:cubicBezTo>
                  <a:cubicBezTo>
                    <a:pt x="292931" y="338138"/>
                    <a:pt x="292931" y="338138"/>
                    <a:pt x="188082" y="338138"/>
                  </a:cubicBezTo>
                  <a:cubicBezTo>
                    <a:pt x="185461" y="338138"/>
                    <a:pt x="184150" y="336798"/>
                    <a:pt x="184150" y="334117"/>
                  </a:cubicBezTo>
                  <a:cubicBezTo>
                    <a:pt x="184150" y="334117"/>
                    <a:pt x="184150" y="334117"/>
                    <a:pt x="184150" y="281835"/>
                  </a:cubicBezTo>
                  <a:cubicBezTo>
                    <a:pt x="184150" y="280494"/>
                    <a:pt x="185461" y="277813"/>
                    <a:pt x="188082" y="277813"/>
                  </a:cubicBezTo>
                  <a:close/>
                  <a:moveTo>
                    <a:pt x="62442" y="277813"/>
                  </a:moveTo>
                  <a:cubicBezTo>
                    <a:pt x="62442" y="277813"/>
                    <a:pt x="62442" y="277813"/>
                    <a:pt x="172244" y="277813"/>
                  </a:cubicBezTo>
                  <a:cubicBezTo>
                    <a:pt x="173567" y="277813"/>
                    <a:pt x="176213" y="280494"/>
                    <a:pt x="176213" y="281835"/>
                  </a:cubicBezTo>
                  <a:cubicBezTo>
                    <a:pt x="176213" y="281835"/>
                    <a:pt x="176213" y="281835"/>
                    <a:pt x="176213" y="334117"/>
                  </a:cubicBezTo>
                  <a:cubicBezTo>
                    <a:pt x="176213" y="336798"/>
                    <a:pt x="173567" y="338138"/>
                    <a:pt x="172244" y="338138"/>
                  </a:cubicBezTo>
                  <a:cubicBezTo>
                    <a:pt x="172244" y="338138"/>
                    <a:pt x="172244" y="338138"/>
                    <a:pt x="62442" y="338138"/>
                  </a:cubicBezTo>
                  <a:cubicBezTo>
                    <a:pt x="59796" y="338138"/>
                    <a:pt x="57150" y="336798"/>
                    <a:pt x="57150" y="334117"/>
                  </a:cubicBezTo>
                  <a:cubicBezTo>
                    <a:pt x="57150" y="334117"/>
                    <a:pt x="57150" y="334117"/>
                    <a:pt x="57150" y="281835"/>
                  </a:cubicBezTo>
                  <a:cubicBezTo>
                    <a:pt x="57150" y="280494"/>
                    <a:pt x="59796" y="277813"/>
                    <a:pt x="62442" y="277813"/>
                  </a:cubicBezTo>
                  <a:close/>
                  <a:moveTo>
                    <a:pt x="3885" y="277813"/>
                  </a:moveTo>
                  <a:cubicBezTo>
                    <a:pt x="3885" y="277813"/>
                    <a:pt x="3885" y="277813"/>
                    <a:pt x="45328" y="277813"/>
                  </a:cubicBezTo>
                  <a:cubicBezTo>
                    <a:pt x="47918" y="277813"/>
                    <a:pt x="49213" y="280494"/>
                    <a:pt x="49213" y="281835"/>
                  </a:cubicBezTo>
                  <a:cubicBezTo>
                    <a:pt x="49213" y="281835"/>
                    <a:pt x="49213" y="281835"/>
                    <a:pt x="49213" y="334117"/>
                  </a:cubicBezTo>
                  <a:cubicBezTo>
                    <a:pt x="49213" y="336798"/>
                    <a:pt x="47918" y="338138"/>
                    <a:pt x="45328" y="338138"/>
                  </a:cubicBezTo>
                  <a:cubicBezTo>
                    <a:pt x="45328" y="338138"/>
                    <a:pt x="45328" y="338138"/>
                    <a:pt x="3885" y="338138"/>
                  </a:cubicBezTo>
                  <a:cubicBezTo>
                    <a:pt x="1295" y="338138"/>
                    <a:pt x="0" y="336798"/>
                    <a:pt x="0" y="334117"/>
                  </a:cubicBezTo>
                  <a:cubicBezTo>
                    <a:pt x="0" y="334117"/>
                    <a:pt x="0" y="334117"/>
                    <a:pt x="0" y="281835"/>
                  </a:cubicBezTo>
                  <a:cubicBezTo>
                    <a:pt x="0" y="280494"/>
                    <a:pt x="1295" y="277813"/>
                    <a:pt x="3885" y="277813"/>
                  </a:cubicBezTo>
                  <a:close/>
                  <a:moveTo>
                    <a:pt x="251535" y="209550"/>
                  </a:moveTo>
                  <a:cubicBezTo>
                    <a:pt x="251535" y="209550"/>
                    <a:pt x="251535" y="209550"/>
                    <a:pt x="292978" y="209550"/>
                  </a:cubicBezTo>
                  <a:cubicBezTo>
                    <a:pt x="295568" y="209550"/>
                    <a:pt x="296863" y="210885"/>
                    <a:pt x="296863" y="213555"/>
                  </a:cubicBezTo>
                  <a:cubicBezTo>
                    <a:pt x="296863" y="213555"/>
                    <a:pt x="296863" y="213555"/>
                    <a:pt x="296863" y="264283"/>
                  </a:cubicBezTo>
                  <a:cubicBezTo>
                    <a:pt x="296863" y="266953"/>
                    <a:pt x="295568" y="268288"/>
                    <a:pt x="292978" y="268288"/>
                  </a:cubicBezTo>
                  <a:cubicBezTo>
                    <a:pt x="292978" y="268288"/>
                    <a:pt x="292978" y="268288"/>
                    <a:pt x="251535" y="268288"/>
                  </a:cubicBezTo>
                  <a:cubicBezTo>
                    <a:pt x="248945" y="268288"/>
                    <a:pt x="247650" y="266953"/>
                    <a:pt x="247650" y="264283"/>
                  </a:cubicBezTo>
                  <a:cubicBezTo>
                    <a:pt x="247650" y="264283"/>
                    <a:pt x="247650" y="264283"/>
                    <a:pt x="247650" y="213555"/>
                  </a:cubicBezTo>
                  <a:cubicBezTo>
                    <a:pt x="247650" y="210885"/>
                    <a:pt x="248945" y="209550"/>
                    <a:pt x="251535" y="209550"/>
                  </a:cubicBezTo>
                  <a:close/>
                  <a:moveTo>
                    <a:pt x="124619" y="209550"/>
                  </a:moveTo>
                  <a:lnTo>
                    <a:pt x="234421" y="209550"/>
                  </a:lnTo>
                  <a:cubicBezTo>
                    <a:pt x="237067" y="209550"/>
                    <a:pt x="239713" y="210885"/>
                    <a:pt x="239713" y="213555"/>
                  </a:cubicBezTo>
                  <a:cubicBezTo>
                    <a:pt x="239713" y="213555"/>
                    <a:pt x="239713" y="213555"/>
                    <a:pt x="239713" y="264283"/>
                  </a:cubicBezTo>
                  <a:cubicBezTo>
                    <a:pt x="239713" y="266953"/>
                    <a:pt x="237067" y="268288"/>
                    <a:pt x="234421" y="268288"/>
                  </a:cubicBezTo>
                  <a:cubicBezTo>
                    <a:pt x="234421" y="268288"/>
                    <a:pt x="234421" y="268288"/>
                    <a:pt x="124619" y="268288"/>
                  </a:cubicBezTo>
                  <a:cubicBezTo>
                    <a:pt x="123296" y="268288"/>
                    <a:pt x="120650" y="266953"/>
                    <a:pt x="120650" y="264283"/>
                  </a:cubicBezTo>
                  <a:cubicBezTo>
                    <a:pt x="120650" y="264283"/>
                    <a:pt x="120650" y="264283"/>
                    <a:pt x="120650" y="213555"/>
                  </a:cubicBezTo>
                  <a:cubicBezTo>
                    <a:pt x="120650" y="210885"/>
                    <a:pt x="123296" y="209550"/>
                    <a:pt x="124619" y="209550"/>
                  </a:cubicBezTo>
                  <a:close/>
                  <a:moveTo>
                    <a:pt x="3932" y="209550"/>
                  </a:moveTo>
                  <a:cubicBezTo>
                    <a:pt x="3932" y="209550"/>
                    <a:pt x="3932" y="209550"/>
                    <a:pt x="108781" y="209550"/>
                  </a:cubicBezTo>
                  <a:cubicBezTo>
                    <a:pt x="111402" y="209550"/>
                    <a:pt x="112713" y="210885"/>
                    <a:pt x="112713" y="213555"/>
                  </a:cubicBezTo>
                  <a:cubicBezTo>
                    <a:pt x="112713" y="213555"/>
                    <a:pt x="112713" y="213555"/>
                    <a:pt x="112713" y="264283"/>
                  </a:cubicBezTo>
                  <a:cubicBezTo>
                    <a:pt x="112713" y="266953"/>
                    <a:pt x="111402" y="268288"/>
                    <a:pt x="108781" y="268288"/>
                  </a:cubicBezTo>
                  <a:cubicBezTo>
                    <a:pt x="108781" y="268288"/>
                    <a:pt x="108781" y="268288"/>
                    <a:pt x="3932" y="268288"/>
                  </a:cubicBezTo>
                  <a:cubicBezTo>
                    <a:pt x="1311" y="268288"/>
                    <a:pt x="0" y="266953"/>
                    <a:pt x="0" y="264283"/>
                  </a:cubicBezTo>
                  <a:cubicBezTo>
                    <a:pt x="0" y="264283"/>
                    <a:pt x="0" y="264283"/>
                    <a:pt x="0" y="213555"/>
                  </a:cubicBezTo>
                  <a:cubicBezTo>
                    <a:pt x="0" y="210885"/>
                    <a:pt x="1311" y="209550"/>
                    <a:pt x="3932" y="209550"/>
                  </a:cubicBezTo>
                  <a:close/>
                  <a:moveTo>
                    <a:pt x="100462" y="0"/>
                  </a:moveTo>
                  <a:cubicBezTo>
                    <a:pt x="103097" y="0"/>
                    <a:pt x="105732" y="0"/>
                    <a:pt x="108367" y="0"/>
                  </a:cubicBezTo>
                  <a:cubicBezTo>
                    <a:pt x="149208" y="0"/>
                    <a:pt x="168970" y="34350"/>
                    <a:pt x="183463" y="60773"/>
                  </a:cubicBezTo>
                  <a:cubicBezTo>
                    <a:pt x="195320" y="80590"/>
                    <a:pt x="204542" y="96444"/>
                    <a:pt x="217717" y="96444"/>
                  </a:cubicBezTo>
                  <a:cubicBezTo>
                    <a:pt x="225621" y="96444"/>
                    <a:pt x="233526" y="93801"/>
                    <a:pt x="242748" y="85874"/>
                  </a:cubicBezTo>
                  <a:cubicBezTo>
                    <a:pt x="244066" y="84553"/>
                    <a:pt x="246701" y="84553"/>
                    <a:pt x="248018" y="85874"/>
                  </a:cubicBezTo>
                  <a:cubicBezTo>
                    <a:pt x="249336" y="87196"/>
                    <a:pt x="271733" y="108334"/>
                    <a:pt x="271733" y="140041"/>
                  </a:cubicBezTo>
                  <a:cubicBezTo>
                    <a:pt x="273050" y="159858"/>
                    <a:pt x="263828" y="178354"/>
                    <a:pt x="246701" y="195529"/>
                  </a:cubicBezTo>
                  <a:cubicBezTo>
                    <a:pt x="245383" y="196850"/>
                    <a:pt x="244066" y="196850"/>
                    <a:pt x="242748" y="196850"/>
                  </a:cubicBezTo>
                  <a:cubicBezTo>
                    <a:pt x="242748" y="196850"/>
                    <a:pt x="242748" y="196850"/>
                    <a:pt x="170288" y="196850"/>
                  </a:cubicBezTo>
                  <a:cubicBezTo>
                    <a:pt x="167653" y="196850"/>
                    <a:pt x="166335" y="196850"/>
                    <a:pt x="166335" y="194208"/>
                  </a:cubicBezTo>
                  <a:cubicBezTo>
                    <a:pt x="165018" y="192887"/>
                    <a:pt x="166335" y="191566"/>
                    <a:pt x="166335" y="190245"/>
                  </a:cubicBezTo>
                  <a:cubicBezTo>
                    <a:pt x="174240" y="182318"/>
                    <a:pt x="178193" y="171749"/>
                    <a:pt x="178193" y="161179"/>
                  </a:cubicBezTo>
                  <a:cubicBezTo>
                    <a:pt x="178193" y="155895"/>
                    <a:pt x="176875" y="150610"/>
                    <a:pt x="175558" y="147968"/>
                  </a:cubicBezTo>
                  <a:cubicBezTo>
                    <a:pt x="170288" y="150610"/>
                    <a:pt x="165018" y="151931"/>
                    <a:pt x="161066" y="151931"/>
                  </a:cubicBezTo>
                  <a:cubicBezTo>
                    <a:pt x="153161" y="151931"/>
                    <a:pt x="146574" y="149289"/>
                    <a:pt x="141304" y="142683"/>
                  </a:cubicBezTo>
                  <a:cubicBezTo>
                    <a:pt x="137351" y="136078"/>
                    <a:pt x="136034" y="128151"/>
                    <a:pt x="137351" y="118903"/>
                  </a:cubicBezTo>
                  <a:cubicBezTo>
                    <a:pt x="128129" y="124187"/>
                    <a:pt x="121542" y="134757"/>
                    <a:pt x="120224" y="146647"/>
                  </a:cubicBezTo>
                  <a:cubicBezTo>
                    <a:pt x="116272" y="163822"/>
                    <a:pt x="121542" y="179675"/>
                    <a:pt x="133399" y="190245"/>
                  </a:cubicBezTo>
                  <a:cubicBezTo>
                    <a:pt x="134716" y="190245"/>
                    <a:pt x="134716" y="192887"/>
                    <a:pt x="134716" y="194208"/>
                  </a:cubicBezTo>
                  <a:cubicBezTo>
                    <a:pt x="133399" y="195529"/>
                    <a:pt x="132081" y="196850"/>
                    <a:pt x="130764" y="196850"/>
                  </a:cubicBezTo>
                  <a:cubicBezTo>
                    <a:pt x="130764" y="196850"/>
                    <a:pt x="130764" y="196850"/>
                    <a:pt x="59621" y="196850"/>
                  </a:cubicBezTo>
                  <a:cubicBezTo>
                    <a:pt x="58303" y="196850"/>
                    <a:pt x="56986" y="196850"/>
                    <a:pt x="56986" y="195529"/>
                  </a:cubicBezTo>
                  <a:cubicBezTo>
                    <a:pt x="55669" y="194208"/>
                    <a:pt x="17462" y="154574"/>
                    <a:pt x="24049" y="110976"/>
                  </a:cubicBezTo>
                  <a:cubicBezTo>
                    <a:pt x="28002" y="87196"/>
                    <a:pt x="43811" y="66057"/>
                    <a:pt x="71478" y="50204"/>
                  </a:cubicBezTo>
                  <a:cubicBezTo>
                    <a:pt x="72796" y="48882"/>
                    <a:pt x="75430" y="48882"/>
                    <a:pt x="76748" y="50204"/>
                  </a:cubicBezTo>
                  <a:cubicBezTo>
                    <a:pt x="78065" y="51525"/>
                    <a:pt x="78065" y="54167"/>
                    <a:pt x="78065" y="55488"/>
                  </a:cubicBezTo>
                  <a:cubicBezTo>
                    <a:pt x="75430" y="60773"/>
                    <a:pt x="68843" y="76626"/>
                    <a:pt x="74113" y="85874"/>
                  </a:cubicBezTo>
                  <a:cubicBezTo>
                    <a:pt x="76748" y="89838"/>
                    <a:pt x="82018" y="91159"/>
                    <a:pt x="89923" y="91159"/>
                  </a:cubicBezTo>
                  <a:cubicBezTo>
                    <a:pt x="101780" y="91159"/>
                    <a:pt x="109685" y="85874"/>
                    <a:pt x="114954" y="75305"/>
                  </a:cubicBezTo>
                  <a:cubicBezTo>
                    <a:pt x="121542" y="60773"/>
                    <a:pt x="118907" y="33029"/>
                    <a:pt x="97827" y="7927"/>
                  </a:cubicBezTo>
                  <a:cubicBezTo>
                    <a:pt x="96510" y="6606"/>
                    <a:pt x="96510" y="3964"/>
                    <a:pt x="96510" y="2643"/>
                  </a:cubicBezTo>
                  <a:cubicBezTo>
                    <a:pt x="97827" y="1321"/>
                    <a:pt x="99145" y="0"/>
                    <a:pt x="1004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01224" y="1851277"/>
            <a:ext cx="432048" cy="432048"/>
            <a:chOff x="4788024" y="1275213"/>
            <a:chExt cx="432048" cy="432048"/>
          </a:xfrm>
        </p:grpSpPr>
        <p:sp>
          <p:nvSpPr>
            <p:cNvPr id="25" name="椭圆 24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005DA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10"/>
            <p:cNvSpPr>
              <a:spLocks noChangeArrowheads="1"/>
            </p:cNvSpPr>
            <p:nvPr/>
          </p:nvSpPr>
          <p:spPr bwMode="auto">
            <a:xfrm>
              <a:off x="4908677" y="1365898"/>
              <a:ext cx="196478" cy="250679"/>
            </a:xfrm>
            <a:custGeom>
              <a:avLst/>
              <a:gdLst>
                <a:gd name="connsiteX0" fmla="*/ 141288 w 263525"/>
                <a:gd name="connsiteY0" fmla="*/ 169534 h 336221"/>
                <a:gd name="connsiteX1" fmla="*/ 141288 w 263525"/>
                <a:gd name="connsiteY1" fmla="*/ 310822 h 336221"/>
                <a:gd name="connsiteX2" fmla="*/ 241301 w 263525"/>
                <a:gd name="connsiteY2" fmla="*/ 169534 h 336221"/>
                <a:gd name="connsiteX3" fmla="*/ 141288 w 263525"/>
                <a:gd name="connsiteY3" fmla="*/ 169534 h 336221"/>
                <a:gd name="connsiteX4" fmla="*/ 22225 w 263525"/>
                <a:gd name="connsiteY4" fmla="*/ 169534 h 336221"/>
                <a:gd name="connsiteX5" fmla="*/ 120650 w 263525"/>
                <a:gd name="connsiteY5" fmla="*/ 310822 h 336221"/>
                <a:gd name="connsiteX6" fmla="*/ 120650 w 263525"/>
                <a:gd name="connsiteY6" fmla="*/ 169534 h 336221"/>
                <a:gd name="connsiteX7" fmla="*/ 22225 w 263525"/>
                <a:gd name="connsiteY7" fmla="*/ 169534 h 336221"/>
                <a:gd name="connsiteX8" fmla="*/ 141288 w 263525"/>
                <a:gd name="connsiteY8" fmla="*/ 26659 h 336221"/>
                <a:gd name="connsiteX9" fmla="*/ 141288 w 263525"/>
                <a:gd name="connsiteY9" fmla="*/ 147309 h 336221"/>
                <a:gd name="connsiteX10" fmla="*/ 241301 w 263525"/>
                <a:gd name="connsiteY10" fmla="*/ 147309 h 336221"/>
                <a:gd name="connsiteX11" fmla="*/ 241301 w 263525"/>
                <a:gd name="connsiteY11" fmla="*/ 64759 h 336221"/>
                <a:gd name="connsiteX12" fmla="*/ 120650 w 263525"/>
                <a:gd name="connsiteY12" fmla="*/ 26659 h 336221"/>
                <a:gd name="connsiteX13" fmla="*/ 22225 w 263525"/>
                <a:gd name="connsiteY13" fmla="*/ 64759 h 336221"/>
                <a:gd name="connsiteX14" fmla="*/ 22225 w 263525"/>
                <a:gd name="connsiteY14" fmla="*/ 147309 h 336221"/>
                <a:gd name="connsiteX15" fmla="*/ 120650 w 263525"/>
                <a:gd name="connsiteY15" fmla="*/ 147309 h 336221"/>
                <a:gd name="connsiteX16" fmla="*/ 127809 w 263525"/>
                <a:gd name="connsiteY16" fmla="*/ 986 h 336221"/>
                <a:gd name="connsiteX17" fmla="*/ 135715 w 263525"/>
                <a:gd name="connsiteY17" fmla="*/ 986 h 336221"/>
                <a:gd name="connsiteX18" fmla="*/ 256937 w 263525"/>
                <a:gd name="connsiteY18" fmla="*/ 46998 h 336221"/>
                <a:gd name="connsiteX19" fmla="*/ 263525 w 263525"/>
                <a:gd name="connsiteY19" fmla="*/ 57515 h 336221"/>
                <a:gd name="connsiteX20" fmla="*/ 263525 w 263525"/>
                <a:gd name="connsiteY20" fmla="*/ 164002 h 336221"/>
                <a:gd name="connsiteX21" fmla="*/ 227949 w 263525"/>
                <a:gd name="connsiteY21" fmla="*/ 271803 h 336221"/>
                <a:gd name="connsiteX22" fmla="*/ 134398 w 263525"/>
                <a:gd name="connsiteY22" fmla="*/ 336221 h 336221"/>
                <a:gd name="connsiteX23" fmla="*/ 131762 w 263525"/>
                <a:gd name="connsiteY23" fmla="*/ 336221 h 336221"/>
                <a:gd name="connsiteX24" fmla="*/ 129127 w 263525"/>
                <a:gd name="connsiteY24" fmla="*/ 336221 h 336221"/>
                <a:gd name="connsiteX25" fmla="*/ 35576 w 263525"/>
                <a:gd name="connsiteY25" fmla="*/ 271803 h 336221"/>
                <a:gd name="connsiteX26" fmla="*/ 0 w 263525"/>
                <a:gd name="connsiteY26" fmla="*/ 164002 h 336221"/>
                <a:gd name="connsiteX27" fmla="*/ 0 w 263525"/>
                <a:gd name="connsiteY27" fmla="*/ 57515 h 336221"/>
                <a:gd name="connsiteX28" fmla="*/ 6588 w 263525"/>
                <a:gd name="connsiteY28" fmla="*/ 46998 h 336221"/>
                <a:gd name="connsiteX29" fmla="*/ 127809 w 263525"/>
                <a:gd name="connsiteY29" fmla="*/ 986 h 33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3525" h="336221">
                  <a:moveTo>
                    <a:pt x="141288" y="169534"/>
                  </a:moveTo>
                  <a:cubicBezTo>
                    <a:pt x="141288" y="169534"/>
                    <a:pt x="141288" y="169534"/>
                    <a:pt x="141288" y="310822"/>
                  </a:cubicBezTo>
                  <a:cubicBezTo>
                    <a:pt x="199963" y="287054"/>
                    <a:pt x="239968" y="231595"/>
                    <a:pt x="241301" y="169534"/>
                  </a:cubicBezTo>
                  <a:cubicBezTo>
                    <a:pt x="241301" y="169534"/>
                    <a:pt x="241301" y="169534"/>
                    <a:pt x="141288" y="169534"/>
                  </a:cubicBezTo>
                  <a:close/>
                  <a:moveTo>
                    <a:pt x="22225" y="169534"/>
                  </a:moveTo>
                  <a:cubicBezTo>
                    <a:pt x="23537" y="231595"/>
                    <a:pt x="62907" y="287054"/>
                    <a:pt x="120650" y="310822"/>
                  </a:cubicBezTo>
                  <a:cubicBezTo>
                    <a:pt x="120650" y="310822"/>
                    <a:pt x="120650" y="310822"/>
                    <a:pt x="120650" y="169534"/>
                  </a:cubicBezTo>
                  <a:cubicBezTo>
                    <a:pt x="120650" y="169534"/>
                    <a:pt x="120650" y="169534"/>
                    <a:pt x="22225" y="169534"/>
                  </a:cubicBezTo>
                  <a:close/>
                  <a:moveTo>
                    <a:pt x="141288" y="26659"/>
                  </a:moveTo>
                  <a:lnTo>
                    <a:pt x="141288" y="147309"/>
                  </a:lnTo>
                  <a:lnTo>
                    <a:pt x="241301" y="147309"/>
                  </a:lnTo>
                  <a:lnTo>
                    <a:pt x="241301" y="64759"/>
                  </a:lnTo>
                  <a:close/>
                  <a:moveTo>
                    <a:pt x="120650" y="26659"/>
                  </a:moveTo>
                  <a:lnTo>
                    <a:pt x="22225" y="64759"/>
                  </a:lnTo>
                  <a:lnTo>
                    <a:pt x="22225" y="147309"/>
                  </a:lnTo>
                  <a:lnTo>
                    <a:pt x="120650" y="147309"/>
                  </a:lnTo>
                  <a:close/>
                  <a:moveTo>
                    <a:pt x="127809" y="986"/>
                  </a:moveTo>
                  <a:cubicBezTo>
                    <a:pt x="130445" y="-329"/>
                    <a:pt x="133080" y="-329"/>
                    <a:pt x="135715" y="986"/>
                  </a:cubicBezTo>
                  <a:cubicBezTo>
                    <a:pt x="135715" y="986"/>
                    <a:pt x="135715" y="986"/>
                    <a:pt x="256937" y="46998"/>
                  </a:cubicBezTo>
                  <a:cubicBezTo>
                    <a:pt x="260890" y="48313"/>
                    <a:pt x="263525" y="52257"/>
                    <a:pt x="263525" y="57515"/>
                  </a:cubicBezTo>
                  <a:cubicBezTo>
                    <a:pt x="263525" y="57515"/>
                    <a:pt x="263525" y="57515"/>
                    <a:pt x="263525" y="164002"/>
                  </a:cubicBezTo>
                  <a:cubicBezTo>
                    <a:pt x="263525" y="203442"/>
                    <a:pt x="251667" y="240252"/>
                    <a:pt x="227949" y="271803"/>
                  </a:cubicBezTo>
                  <a:cubicBezTo>
                    <a:pt x="204232" y="302040"/>
                    <a:pt x="172609" y="324389"/>
                    <a:pt x="134398" y="336221"/>
                  </a:cubicBezTo>
                  <a:cubicBezTo>
                    <a:pt x="134398" y="336221"/>
                    <a:pt x="133080" y="336221"/>
                    <a:pt x="131762" y="336221"/>
                  </a:cubicBezTo>
                  <a:cubicBezTo>
                    <a:pt x="130445" y="336221"/>
                    <a:pt x="129127" y="336221"/>
                    <a:pt x="129127" y="336221"/>
                  </a:cubicBezTo>
                  <a:cubicBezTo>
                    <a:pt x="90916" y="324389"/>
                    <a:pt x="59293" y="302040"/>
                    <a:pt x="35576" y="271803"/>
                  </a:cubicBezTo>
                  <a:cubicBezTo>
                    <a:pt x="11858" y="240252"/>
                    <a:pt x="0" y="203442"/>
                    <a:pt x="0" y="164002"/>
                  </a:cubicBezTo>
                  <a:cubicBezTo>
                    <a:pt x="0" y="164002"/>
                    <a:pt x="0" y="164002"/>
                    <a:pt x="0" y="57515"/>
                  </a:cubicBezTo>
                  <a:cubicBezTo>
                    <a:pt x="0" y="52257"/>
                    <a:pt x="2635" y="48313"/>
                    <a:pt x="6588" y="46998"/>
                  </a:cubicBezTo>
                  <a:cubicBezTo>
                    <a:pt x="6588" y="46998"/>
                    <a:pt x="6588" y="46998"/>
                    <a:pt x="127809" y="9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49296" y="1850884"/>
            <a:ext cx="432833" cy="432834"/>
            <a:chOff x="5436096" y="1274820"/>
            <a:chExt cx="432833" cy="432834"/>
          </a:xfrm>
        </p:grpSpPr>
        <p:sp>
          <p:nvSpPr>
            <p:cNvPr id="28" name="椭圆 27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rgbClr val="005DA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6"/>
            <p:cNvSpPr>
              <a:spLocks noChangeArrowheads="1"/>
            </p:cNvSpPr>
            <p:nvPr/>
          </p:nvSpPr>
          <p:spPr bwMode="auto">
            <a:xfrm>
              <a:off x="5538979" y="1378238"/>
              <a:ext cx="227065" cy="225998"/>
            </a:xfrm>
            <a:custGeom>
              <a:avLst/>
              <a:gdLst>
                <a:gd name="connsiteX0" fmla="*/ 169862 w 338138"/>
                <a:gd name="connsiteY0" fmla="*/ 192088 h 336550"/>
                <a:gd name="connsiteX1" fmla="*/ 160337 w 338138"/>
                <a:gd name="connsiteY1" fmla="*/ 201349 h 336550"/>
                <a:gd name="connsiteX2" fmla="*/ 160337 w 338138"/>
                <a:gd name="connsiteY2" fmla="*/ 206640 h 336550"/>
                <a:gd name="connsiteX3" fmla="*/ 169862 w 338138"/>
                <a:gd name="connsiteY3" fmla="*/ 215901 h 336550"/>
                <a:gd name="connsiteX4" fmla="*/ 179387 w 338138"/>
                <a:gd name="connsiteY4" fmla="*/ 206640 h 336550"/>
                <a:gd name="connsiteX5" fmla="*/ 179387 w 338138"/>
                <a:gd name="connsiteY5" fmla="*/ 201349 h 336550"/>
                <a:gd name="connsiteX6" fmla="*/ 169862 w 338138"/>
                <a:gd name="connsiteY6" fmla="*/ 192088 h 336550"/>
                <a:gd name="connsiteX7" fmla="*/ 169862 w 338138"/>
                <a:gd name="connsiteY7" fmla="*/ 82551 h 336550"/>
                <a:gd name="connsiteX8" fmla="*/ 160337 w 338138"/>
                <a:gd name="connsiteY8" fmla="*/ 91787 h 336550"/>
                <a:gd name="connsiteX9" fmla="*/ 160337 w 338138"/>
                <a:gd name="connsiteY9" fmla="*/ 174915 h 336550"/>
                <a:gd name="connsiteX10" fmla="*/ 169862 w 338138"/>
                <a:gd name="connsiteY10" fmla="*/ 184151 h 336550"/>
                <a:gd name="connsiteX11" fmla="*/ 179387 w 338138"/>
                <a:gd name="connsiteY11" fmla="*/ 174915 h 336550"/>
                <a:gd name="connsiteX12" fmla="*/ 179387 w 338138"/>
                <a:gd name="connsiteY12" fmla="*/ 91787 h 336550"/>
                <a:gd name="connsiteX13" fmla="*/ 169862 w 338138"/>
                <a:gd name="connsiteY13" fmla="*/ 82551 h 336550"/>
                <a:gd name="connsiteX14" fmla="*/ 171696 w 338138"/>
                <a:gd name="connsiteY14" fmla="*/ 47626 h 336550"/>
                <a:gd name="connsiteX15" fmla="*/ 199279 w 338138"/>
                <a:gd name="connsiteY15" fmla="*/ 68653 h 336550"/>
                <a:gd name="connsiteX16" fmla="*/ 200592 w 338138"/>
                <a:gd name="connsiteY16" fmla="*/ 69967 h 336550"/>
                <a:gd name="connsiteX17" fmla="*/ 275460 w 338138"/>
                <a:gd name="connsiteY17" fmla="*/ 201383 h 336550"/>
                <a:gd name="connsiteX18" fmla="*/ 279400 w 338138"/>
                <a:gd name="connsiteY18" fmla="*/ 217153 h 336550"/>
                <a:gd name="connsiteX19" fmla="*/ 250504 w 338138"/>
                <a:gd name="connsiteY19" fmla="*/ 246064 h 336550"/>
                <a:gd name="connsiteX20" fmla="*/ 87634 w 338138"/>
                <a:gd name="connsiteY20" fmla="*/ 246064 h 336550"/>
                <a:gd name="connsiteX21" fmla="*/ 58737 w 338138"/>
                <a:gd name="connsiteY21" fmla="*/ 217153 h 336550"/>
                <a:gd name="connsiteX22" fmla="*/ 65305 w 338138"/>
                <a:gd name="connsiteY22" fmla="*/ 198754 h 336550"/>
                <a:gd name="connsiteX23" fmla="*/ 65305 w 338138"/>
                <a:gd name="connsiteY23" fmla="*/ 197440 h 336550"/>
                <a:gd name="connsiteX24" fmla="*/ 138859 w 338138"/>
                <a:gd name="connsiteY24" fmla="*/ 73909 h 336550"/>
                <a:gd name="connsiteX25" fmla="*/ 144113 w 338138"/>
                <a:gd name="connsiteY25" fmla="*/ 68653 h 336550"/>
                <a:gd name="connsiteX26" fmla="*/ 145426 w 338138"/>
                <a:gd name="connsiteY26" fmla="*/ 66024 h 336550"/>
                <a:gd name="connsiteX27" fmla="*/ 171696 w 338138"/>
                <a:gd name="connsiteY27" fmla="*/ 47626 h 336550"/>
                <a:gd name="connsiteX28" fmla="*/ 172492 w 338138"/>
                <a:gd name="connsiteY28" fmla="*/ 28576 h 336550"/>
                <a:gd name="connsiteX29" fmla="*/ 129100 w 338138"/>
                <a:gd name="connsiteY29" fmla="*/ 57648 h 336550"/>
                <a:gd name="connsiteX30" fmla="*/ 125156 w 338138"/>
                <a:gd name="connsiteY30" fmla="*/ 60291 h 336550"/>
                <a:gd name="connsiteX31" fmla="*/ 50206 w 338138"/>
                <a:gd name="connsiteY31" fmla="*/ 187149 h 336550"/>
                <a:gd name="connsiteX32" fmla="*/ 39687 w 338138"/>
                <a:gd name="connsiteY32" fmla="*/ 217542 h 336550"/>
                <a:gd name="connsiteX33" fmla="*/ 88339 w 338138"/>
                <a:gd name="connsiteY33" fmla="*/ 265114 h 336550"/>
                <a:gd name="connsiteX34" fmla="*/ 251386 w 338138"/>
                <a:gd name="connsiteY34" fmla="*/ 265114 h 336550"/>
                <a:gd name="connsiteX35" fmla="*/ 300037 w 338138"/>
                <a:gd name="connsiteY35" fmla="*/ 217542 h 336550"/>
                <a:gd name="connsiteX36" fmla="*/ 292148 w 338138"/>
                <a:gd name="connsiteY36" fmla="*/ 191113 h 336550"/>
                <a:gd name="connsiteX37" fmla="*/ 218514 w 338138"/>
                <a:gd name="connsiteY37" fmla="*/ 61612 h 336550"/>
                <a:gd name="connsiteX38" fmla="*/ 172492 w 338138"/>
                <a:gd name="connsiteY38" fmla="*/ 28576 h 336550"/>
                <a:gd name="connsiteX39" fmla="*/ 169069 w 338138"/>
                <a:gd name="connsiteY39" fmla="*/ 0 h 336550"/>
                <a:gd name="connsiteX40" fmla="*/ 338138 w 338138"/>
                <a:gd name="connsiteY40" fmla="*/ 168275 h 336550"/>
                <a:gd name="connsiteX41" fmla="*/ 169069 w 338138"/>
                <a:gd name="connsiteY41" fmla="*/ 336550 h 336550"/>
                <a:gd name="connsiteX42" fmla="*/ 0 w 338138"/>
                <a:gd name="connsiteY42" fmla="*/ 168275 h 336550"/>
                <a:gd name="connsiteX43" fmla="*/ 169069 w 338138"/>
                <a:gd name="connsiteY4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336550">
                  <a:moveTo>
                    <a:pt x="169862" y="192088"/>
                  </a:moveTo>
                  <a:cubicBezTo>
                    <a:pt x="164419" y="192088"/>
                    <a:pt x="160337" y="196057"/>
                    <a:pt x="160337" y="201349"/>
                  </a:cubicBezTo>
                  <a:cubicBezTo>
                    <a:pt x="160337" y="201349"/>
                    <a:pt x="160337" y="201349"/>
                    <a:pt x="160337" y="206640"/>
                  </a:cubicBezTo>
                  <a:cubicBezTo>
                    <a:pt x="160337" y="211932"/>
                    <a:pt x="164419" y="215901"/>
                    <a:pt x="169862" y="215901"/>
                  </a:cubicBezTo>
                  <a:cubicBezTo>
                    <a:pt x="175305" y="215901"/>
                    <a:pt x="179387" y="211932"/>
                    <a:pt x="179387" y="206640"/>
                  </a:cubicBezTo>
                  <a:lnTo>
                    <a:pt x="179387" y="201349"/>
                  </a:lnTo>
                  <a:cubicBezTo>
                    <a:pt x="179387" y="196057"/>
                    <a:pt x="175305" y="192088"/>
                    <a:pt x="169862" y="192088"/>
                  </a:cubicBezTo>
                  <a:close/>
                  <a:moveTo>
                    <a:pt x="169862" y="82551"/>
                  </a:moveTo>
                  <a:cubicBezTo>
                    <a:pt x="164419" y="82551"/>
                    <a:pt x="160337" y="86509"/>
                    <a:pt x="160337" y="91787"/>
                  </a:cubicBezTo>
                  <a:cubicBezTo>
                    <a:pt x="160337" y="91787"/>
                    <a:pt x="160337" y="91787"/>
                    <a:pt x="160337" y="174915"/>
                  </a:cubicBezTo>
                  <a:cubicBezTo>
                    <a:pt x="160337" y="180193"/>
                    <a:pt x="164419" y="184151"/>
                    <a:pt x="169862" y="184151"/>
                  </a:cubicBezTo>
                  <a:cubicBezTo>
                    <a:pt x="175305" y="184151"/>
                    <a:pt x="179387" y="180193"/>
                    <a:pt x="179387" y="174915"/>
                  </a:cubicBezTo>
                  <a:lnTo>
                    <a:pt x="179387" y="91787"/>
                  </a:lnTo>
                  <a:cubicBezTo>
                    <a:pt x="179387" y="86509"/>
                    <a:pt x="175305" y="82551"/>
                    <a:pt x="169862" y="82551"/>
                  </a:cubicBezTo>
                  <a:close/>
                  <a:moveTo>
                    <a:pt x="171696" y="47626"/>
                  </a:moveTo>
                  <a:cubicBezTo>
                    <a:pt x="184830" y="47626"/>
                    <a:pt x="195338" y="56825"/>
                    <a:pt x="199279" y="68653"/>
                  </a:cubicBezTo>
                  <a:cubicBezTo>
                    <a:pt x="199279" y="68653"/>
                    <a:pt x="200592" y="69967"/>
                    <a:pt x="200592" y="69967"/>
                  </a:cubicBezTo>
                  <a:lnTo>
                    <a:pt x="275460" y="201383"/>
                  </a:lnTo>
                  <a:cubicBezTo>
                    <a:pt x="278087" y="205325"/>
                    <a:pt x="279400" y="210582"/>
                    <a:pt x="279400" y="217153"/>
                  </a:cubicBezTo>
                  <a:cubicBezTo>
                    <a:pt x="279400" y="232922"/>
                    <a:pt x="266266" y="246064"/>
                    <a:pt x="250504" y="246064"/>
                  </a:cubicBezTo>
                  <a:cubicBezTo>
                    <a:pt x="250504" y="246064"/>
                    <a:pt x="250504" y="246064"/>
                    <a:pt x="87634" y="246064"/>
                  </a:cubicBezTo>
                  <a:cubicBezTo>
                    <a:pt x="71872" y="246064"/>
                    <a:pt x="58737" y="232922"/>
                    <a:pt x="58737" y="217153"/>
                  </a:cubicBezTo>
                  <a:cubicBezTo>
                    <a:pt x="58737" y="209268"/>
                    <a:pt x="60051" y="204011"/>
                    <a:pt x="65305" y="198754"/>
                  </a:cubicBezTo>
                  <a:cubicBezTo>
                    <a:pt x="65305" y="197440"/>
                    <a:pt x="65305" y="197440"/>
                    <a:pt x="65305" y="197440"/>
                  </a:cubicBezTo>
                  <a:cubicBezTo>
                    <a:pt x="65305" y="197440"/>
                    <a:pt x="65305" y="197440"/>
                    <a:pt x="138859" y="73909"/>
                  </a:cubicBezTo>
                  <a:cubicBezTo>
                    <a:pt x="141486" y="72595"/>
                    <a:pt x="142799" y="71281"/>
                    <a:pt x="144113" y="68653"/>
                  </a:cubicBezTo>
                  <a:cubicBezTo>
                    <a:pt x="144113" y="67338"/>
                    <a:pt x="144113" y="67338"/>
                    <a:pt x="145426" y="66024"/>
                  </a:cubicBezTo>
                  <a:cubicBezTo>
                    <a:pt x="149367" y="55511"/>
                    <a:pt x="159874" y="47626"/>
                    <a:pt x="171696" y="47626"/>
                  </a:cubicBezTo>
                  <a:close/>
                  <a:moveTo>
                    <a:pt x="172492" y="28576"/>
                  </a:moveTo>
                  <a:cubicBezTo>
                    <a:pt x="154083" y="28576"/>
                    <a:pt x="136990" y="39148"/>
                    <a:pt x="129100" y="57648"/>
                  </a:cubicBezTo>
                  <a:cubicBezTo>
                    <a:pt x="127785" y="57648"/>
                    <a:pt x="126471" y="58969"/>
                    <a:pt x="125156" y="60291"/>
                  </a:cubicBezTo>
                  <a:cubicBezTo>
                    <a:pt x="125156" y="60291"/>
                    <a:pt x="125156" y="60291"/>
                    <a:pt x="50206" y="187149"/>
                  </a:cubicBezTo>
                  <a:cubicBezTo>
                    <a:pt x="43632" y="195078"/>
                    <a:pt x="39687" y="205649"/>
                    <a:pt x="39687" y="217542"/>
                  </a:cubicBezTo>
                  <a:cubicBezTo>
                    <a:pt x="39687" y="243971"/>
                    <a:pt x="62041" y="265114"/>
                    <a:pt x="88339" y="265114"/>
                  </a:cubicBezTo>
                  <a:cubicBezTo>
                    <a:pt x="88339" y="265114"/>
                    <a:pt x="88339" y="265114"/>
                    <a:pt x="251386" y="265114"/>
                  </a:cubicBezTo>
                  <a:cubicBezTo>
                    <a:pt x="277684" y="265114"/>
                    <a:pt x="300037" y="243971"/>
                    <a:pt x="300037" y="217542"/>
                  </a:cubicBezTo>
                  <a:cubicBezTo>
                    <a:pt x="300037" y="208292"/>
                    <a:pt x="297407" y="199042"/>
                    <a:pt x="292148" y="191113"/>
                  </a:cubicBezTo>
                  <a:cubicBezTo>
                    <a:pt x="292148" y="191113"/>
                    <a:pt x="292148" y="191113"/>
                    <a:pt x="218514" y="61612"/>
                  </a:cubicBezTo>
                  <a:cubicBezTo>
                    <a:pt x="211939" y="41790"/>
                    <a:pt x="193530" y="28576"/>
                    <a:pt x="172492" y="28576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05080" y="1850884"/>
            <a:ext cx="432833" cy="432834"/>
            <a:chOff x="3491880" y="1274820"/>
            <a:chExt cx="432833" cy="432834"/>
          </a:xfrm>
        </p:grpSpPr>
        <p:sp>
          <p:nvSpPr>
            <p:cNvPr id="45" name="椭圆 44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005DA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75"/>
            <p:cNvSpPr>
              <a:spLocks noChangeArrowheads="1"/>
            </p:cNvSpPr>
            <p:nvPr/>
          </p:nvSpPr>
          <p:spPr bwMode="auto">
            <a:xfrm>
              <a:off x="3610276" y="1366806"/>
              <a:ext cx="196038" cy="248863"/>
            </a:xfrm>
            <a:custGeom>
              <a:avLst/>
              <a:gdLst>
                <a:gd name="connsiteX0" fmla="*/ 134938 w 265113"/>
                <a:gd name="connsiteY0" fmla="*/ 55563 h 336550"/>
                <a:gd name="connsiteX1" fmla="*/ 134938 w 265113"/>
                <a:gd name="connsiteY1" fmla="*/ 292101 h 336550"/>
                <a:gd name="connsiteX2" fmla="*/ 225426 w 265113"/>
                <a:gd name="connsiteY2" fmla="*/ 195636 h 336550"/>
                <a:gd name="connsiteX3" fmla="*/ 225426 w 265113"/>
                <a:gd name="connsiteY3" fmla="*/ 85956 h 336550"/>
                <a:gd name="connsiteX4" fmla="*/ 224095 w 265113"/>
                <a:gd name="connsiteY4" fmla="*/ 85956 h 336550"/>
                <a:gd name="connsiteX5" fmla="*/ 173529 w 265113"/>
                <a:gd name="connsiteY5" fmla="*/ 88599 h 336550"/>
                <a:gd name="connsiteX6" fmla="*/ 136269 w 265113"/>
                <a:gd name="connsiteY6" fmla="*/ 55563 h 336550"/>
                <a:gd name="connsiteX7" fmla="*/ 134938 w 265113"/>
                <a:gd name="connsiteY7" fmla="*/ 55563 h 336550"/>
                <a:gd name="connsiteX8" fmla="*/ 133882 w 265113"/>
                <a:gd name="connsiteY8" fmla="*/ 0 h 336550"/>
                <a:gd name="connsiteX9" fmla="*/ 140510 w 265113"/>
                <a:gd name="connsiteY9" fmla="*/ 2629 h 336550"/>
                <a:gd name="connsiteX10" fmla="*/ 189556 w 265113"/>
                <a:gd name="connsiteY10" fmla="*/ 44698 h 336550"/>
                <a:gd name="connsiteX11" fmla="*/ 220044 w 265113"/>
                <a:gd name="connsiteY11" fmla="*/ 49957 h 336550"/>
                <a:gd name="connsiteX12" fmla="*/ 253183 w 265113"/>
                <a:gd name="connsiteY12" fmla="*/ 42069 h 336550"/>
                <a:gd name="connsiteX13" fmla="*/ 257160 w 265113"/>
                <a:gd name="connsiteY13" fmla="*/ 40754 h 336550"/>
                <a:gd name="connsiteX14" fmla="*/ 265113 w 265113"/>
                <a:gd name="connsiteY14" fmla="*/ 48642 h 336550"/>
                <a:gd name="connsiteX15" fmla="*/ 265113 w 265113"/>
                <a:gd name="connsiteY15" fmla="*/ 197197 h 336550"/>
                <a:gd name="connsiteX16" fmla="*/ 201486 w 265113"/>
                <a:gd name="connsiteY16" fmla="*/ 295796 h 336550"/>
                <a:gd name="connsiteX17" fmla="*/ 132556 w 265113"/>
                <a:gd name="connsiteY17" fmla="*/ 336550 h 336550"/>
                <a:gd name="connsiteX18" fmla="*/ 62302 w 265113"/>
                <a:gd name="connsiteY18" fmla="*/ 295796 h 336550"/>
                <a:gd name="connsiteX19" fmla="*/ 0 w 265113"/>
                <a:gd name="connsiteY19" fmla="*/ 197197 h 336550"/>
                <a:gd name="connsiteX20" fmla="*/ 0 w 265113"/>
                <a:gd name="connsiteY20" fmla="*/ 49957 h 336550"/>
                <a:gd name="connsiteX21" fmla="*/ 9279 w 265113"/>
                <a:gd name="connsiteY21" fmla="*/ 40754 h 336550"/>
                <a:gd name="connsiteX22" fmla="*/ 14581 w 265113"/>
                <a:gd name="connsiteY22" fmla="*/ 42069 h 336550"/>
                <a:gd name="connsiteX23" fmla="*/ 49046 w 265113"/>
                <a:gd name="connsiteY23" fmla="*/ 49957 h 336550"/>
                <a:gd name="connsiteX24" fmla="*/ 79534 w 265113"/>
                <a:gd name="connsiteY24" fmla="*/ 44698 h 336550"/>
                <a:gd name="connsiteX25" fmla="*/ 128580 w 265113"/>
                <a:gd name="connsiteY25" fmla="*/ 2629 h 336550"/>
                <a:gd name="connsiteX26" fmla="*/ 133882 w 265113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5113" h="336550">
                  <a:moveTo>
                    <a:pt x="134938" y="55563"/>
                  </a:moveTo>
                  <a:cubicBezTo>
                    <a:pt x="134938" y="55563"/>
                    <a:pt x="134938" y="55563"/>
                    <a:pt x="134938" y="292101"/>
                  </a:cubicBezTo>
                  <a:cubicBezTo>
                    <a:pt x="137599" y="292101"/>
                    <a:pt x="225426" y="248494"/>
                    <a:pt x="225426" y="195636"/>
                  </a:cubicBezTo>
                  <a:lnTo>
                    <a:pt x="225426" y="85956"/>
                  </a:lnTo>
                  <a:cubicBezTo>
                    <a:pt x="225426" y="84635"/>
                    <a:pt x="225426" y="84635"/>
                    <a:pt x="224095" y="85956"/>
                  </a:cubicBezTo>
                  <a:cubicBezTo>
                    <a:pt x="212119" y="92563"/>
                    <a:pt x="193489" y="93885"/>
                    <a:pt x="173529" y="88599"/>
                  </a:cubicBezTo>
                  <a:cubicBezTo>
                    <a:pt x="157560" y="83313"/>
                    <a:pt x="144253" y="66135"/>
                    <a:pt x="136269" y="55563"/>
                  </a:cubicBezTo>
                  <a:cubicBezTo>
                    <a:pt x="136269" y="55563"/>
                    <a:pt x="134938" y="55563"/>
                    <a:pt x="134938" y="55563"/>
                  </a:cubicBezTo>
                  <a:close/>
                  <a:moveTo>
                    <a:pt x="133882" y="0"/>
                  </a:moveTo>
                  <a:cubicBezTo>
                    <a:pt x="136533" y="0"/>
                    <a:pt x="139184" y="1315"/>
                    <a:pt x="140510" y="2629"/>
                  </a:cubicBezTo>
                  <a:cubicBezTo>
                    <a:pt x="147138" y="11832"/>
                    <a:pt x="167021" y="38125"/>
                    <a:pt x="189556" y="44698"/>
                  </a:cubicBezTo>
                  <a:cubicBezTo>
                    <a:pt x="200160" y="48642"/>
                    <a:pt x="209439" y="49957"/>
                    <a:pt x="220044" y="49957"/>
                  </a:cubicBezTo>
                  <a:cubicBezTo>
                    <a:pt x="233299" y="49957"/>
                    <a:pt x="245230" y="47327"/>
                    <a:pt x="253183" y="42069"/>
                  </a:cubicBezTo>
                  <a:cubicBezTo>
                    <a:pt x="254509" y="40754"/>
                    <a:pt x="255834" y="40754"/>
                    <a:pt x="257160" y="40754"/>
                  </a:cubicBezTo>
                  <a:cubicBezTo>
                    <a:pt x="261136" y="40754"/>
                    <a:pt x="265113" y="43383"/>
                    <a:pt x="265113" y="48642"/>
                  </a:cubicBezTo>
                  <a:cubicBezTo>
                    <a:pt x="265113" y="48642"/>
                    <a:pt x="265113" y="48642"/>
                    <a:pt x="265113" y="197197"/>
                  </a:cubicBezTo>
                  <a:cubicBezTo>
                    <a:pt x="265113" y="237951"/>
                    <a:pt x="230648" y="273447"/>
                    <a:pt x="201486" y="295796"/>
                  </a:cubicBezTo>
                  <a:cubicBezTo>
                    <a:pt x="172323" y="319460"/>
                    <a:pt x="139184" y="336550"/>
                    <a:pt x="132556" y="336550"/>
                  </a:cubicBezTo>
                  <a:cubicBezTo>
                    <a:pt x="124603" y="336550"/>
                    <a:pt x="91464" y="319460"/>
                    <a:pt x="62302" y="295796"/>
                  </a:cubicBezTo>
                  <a:cubicBezTo>
                    <a:pt x="34465" y="273447"/>
                    <a:pt x="0" y="237951"/>
                    <a:pt x="0" y="197197"/>
                  </a:cubicBezTo>
                  <a:cubicBezTo>
                    <a:pt x="0" y="197197"/>
                    <a:pt x="0" y="197197"/>
                    <a:pt x="0" y="49957"/>
                  </a:cubicBezTo>
                  <a:cubicBezTo>
                    <a:pt x="0" y="43383"/>
                    <a:pt x="5302" y="40754"/>
                    <a:pt x="9279" y="40754"/>
                  </a:cubicBezTo>
                  <a:cubicBezTo>
                    <a:pt x="10604" y="40754"/>
                    <a:pt x="13256" y="42069"/>
                    <a:pt x="14581" y="42069"/>
                  </a:cubicBezTo>
                  <a:cubicBezTo>
                    <a:pt x="23860" y="47327"/>
                    <a:pt x="35790" y="49957"/>
                    <a:pt x="49046" y="49957"/>
                  </a:cubicBezTo>
                  <a:cubicBezTo>
                    <a:pt x="58325" y="49957"/>
                    <a:pt x="68929" y="48642"/>
                    <a:pt x="79534" y="44698"/>
                  </a:cubicBezTo>
                  <a:cubicBezTo>
                    <a:pt x="103394" y="38125"/>
                    <a:pt x="121952" y="11832"/>
                    <a:pt x="128580" y="2629"/>
                  </a:cubicBezTo>
                  <a:cubicBezTo>
                    <a:pt x="129905" y="1315"/>
                    <a:pt x="132556" y="0"/>
                    <a:pt x="1338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753152" y="1850884"/>
            <a:ext cx="432833" cy="432834"/>
            <a:chOff x="4139952" y="1274820"/>
            <a:chExt cx="432833" cy="432834"/>
          </a:xfrm>
        </p:grpSpPr>
        <p:sp>
          <p:nvSpPr>
            <p:cNvPr id="48" name="椭圆 47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005DA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84"/>
            <p:cNvSpPr>
              <a:spLocks noChangeArrowheads="1"/>
            </p:cNvSpPr>
            <p:nvPr/>
          </p:nvSpPr>
          <p:spPr bwMode="auto">
            <a:xfrm>
              <a:off x="4257002" y="1366806"/>
              <a:ext cx="217950" cy="248863"/>
            </a:xfrm>
            <a:custGeom>
              <a:avLst/>
              <a:gdLst>
                <a:gd name="connsiteX0" fmla="*/ 26449 w 295275"/>
                <a:gd name="connsiteY0" fmla="*/ 173037 h 337154"/>
                <a:gd name="connsiteX1" fmla="*/ 52821 w 295275"/>
                <a:gd name="connsiteY1" fmla="*/ 186140 h 337154"/>
                <a:gd name="connsiteX2" fmla="*/ 66007 w 295275"/>
                <a:gd name="connsiteY2" fmla="*/ 191382 h 337154"/>
                <a:gd name="connsiteX3" fmla="*/ 143803 w 295275"/>
                <a:gd name="connsiteY3" fmla="*/ 205795 h 337154"/>
                <a:gd name="connsiteX4" fmla="*/ 222917 w 295275"/>
                <a:gd name="connsiteY4" fmla="*/ 192692 h 337154"/>
                <a:gd name="connsiteX5" fmla="*/ 236103 w 295275"/>
                <a:gd name="connsiteY5" fmla="*/ 188761 h 337154"/>
                <a:gd name="connsiteX6" fmla="*/ 263793 w 295275"/>
                <a:gd name="connsiteY6" fmla="*/ 175658 h 337154"/>
                <a:gd name="connsiteX7" fmla="*/ 262475 w 295275"/>
                <a:gd name="connsiteY7" fmla="*/ 197933 h 337154"/>
                <a:gd name="connsiteX8" fmla="*/ 236103 w 295275"/>
                <a:gd name="connsiteY8" fmla="*/ 221519 h 337154"/>
                <a:gd name="connsiteX9" fmla="*/ 233466 w 295275"/>
                <a:gd name="connsiteY9" fmla="*/ 263449 h 337154"/>
                <a:gd name="connsiteX10" fmla="*/ 174130 w 295275"/>
                <a:gd name="connsiteY10" fmla="*/ 334206 h 337154"/>
                <a:gd name="connsiteX11" fmla="*/ 122705 w 295275"/>
                <a:gd name="connsiteY11" fmla="*/ 334206 h 337154"/>
                <a:gd name="connsiteX12" fmla="*/ 56776 w 295275"/>
                <a:gd name="connsiteY12" fmla="*/ 263449 h 337154"/>
                <a:gd name="connsiteX13" fmla="*/ 52821 w 295275"/>
                <a:gd name="connsiteY13" fmla="*/ 221519 h 337154"/>
                <a:gd name="connsiteX14" fmla="*/ 26449 w 295275"/>
                <a:gd name="connsiteY14" fmla="*/ 197933 h 337154"/>
                <a:gd name="connsiteX15" fmla="*/ 26449 w 295275"/>
                <a:gd name="connsiteY15" fmla="*/ 173037 h 337154"/>
                <a:gd name="connsiteX16" fmla="*/ 105455 w 295275"/>
                <a:gd name="connsiteY16" fmla="*/ 23812 h 337154"/>
                <a:gd name="connsiteX17" fmla="*/ 105455 w 295275"/>
                <a:gd name="connsiteY17" fmla="*/ 115094 h 337154"/>
                <a:gd name="connsiteX18" fmla="*/ 129183 w 295275"/>
                <a:gd name="connsiteY18" fmla="*/ 137583 h 337154"/>
                <a:gd name="connsiteX19" fmla="*/ 166092 w 295275"/>
                <a:gd name="connsiteY19" fmla="*/ 137583 h 337154"/>
                <a:gd name="connsiteX20" fmla="*/ 189820 w 295275"/>
                <a:gd name="connsiteY20" fmla="*/ 115094 h 337154"/>
                <a:gd name="connsiteX21" fmla="*/ 189820 w 295275"/>
                <a:gd name="connsiteY21" fmla="*/ 25135 h 337154"/>
                <a:gd name="connsiteX22" fmla="*/ 266275 w 295275"/>
                <a:gd name="connsiteY22" fmla="*/ 108479 h 337154"/>
                <a:gd name="connsiteX23" fmla="*/ 235956 w 295275"/>
                <a:gd name="connsiteY23" fmla="*/ 133615 h 337154"/>
                <a:gd name="connsiteX24" fmla="*/ 233320 w 295275"/>
                <a:gd name="connsiteY24" fmla="*/ 141552 h 337154"/>
                <a:gd name="connsiteX25" fmla="*/ 239911 w 295275"/>
                <a:gd name="connsiteY25" fmla="*/ 144198 h 337154"/>
                <a:gd name="connsiteX26" fmla="*/ 280775 w 295275"/>
                <a:gd name="connsiteY26" fmla="*/ 115094 h 337154"/>
                <a:gd name="connsiteX27" fmla="*/ 295275 w 295275"/>
                <a:gd name="connsiteY27" fmla="*/ 115094 h 337154"/>
                <a:gd name="connsiteX28" fmla="*/ 295275 w 295275"/>
                <a:gd name="connsiteY28" fmla="*/ 140229 h 337154"/>
                <a:gd name="connsiteX29" fmla="*/ 266275 w 295275"/>
                <a:gd name="connsiteY29" fmla="*/ 158750 h 337154"/>
                <a:gd name="connsiteX30" fmla="*/ 246502 w 295275"/>
                <a:gd name="connsiteY30" fmla="*/ 168011 h 337154"/>
                <a:gd name="connsiteX31" fmla="*/ 239911 w 295275"/>
                <a:gd name="connsiteY31" fmla="*/ 170656 h 337154"/>
                <a:gd name="connsiteX32" fmla="*/ 143683 w 295275"/>
                <a:gd name="connsiteY32" fmla="*/ 190500 h 337154"/>
                <a:gd name="connsiteX33" fmla="*/ 59319 w 295275"/>
                <a:gd name="connsiteY33" fmla="*/ 173302 h 337154"/>
                <a:gd name="connsiteX34" fmla="*/ 52728 w 295275"/>
                <a:gd name="connsiteY34" fmla="*/ 170656 h 337154"/>
                <a:gd name="connsiteX35" fmla="*/ 35591 w 295275"/>
                <a:gd name="connsiteY35" fmla="*/ 162719 h 337154"/>
                <a:gd name="connsiteX36" fmla="*/ 0 w 295275"/>
                <a:gd name="connsiteY36" fmla="*/ 138906 h 337154"/>
                <a:gd name="connsiteX37" fmla="*/ 0 w 295275"/>
                <a:gd name="connsiteY37" fmla="*/ 121708 h 337154"/>
                <a:gd name="connsiteX38" fmla="*/ 23727 w 295275"/>
                <a:gd name="connsiteY38" fmla="*/ 121708 h 337154"/>
                <a:gd name="connsiteX39" fmla="*/ 65910 w 295275"/>
                <a:gd name="connsiteY39" fmla="*/ 150813 h 337154"/>
                <a:gd name="connsiteX40" fmla="*/ 72501 w 295275"/>
                <a:gd name="connsiteY40" fmla="*/ 146844 h 337154"/>
                <a:gd name="connsiteX41" fmla="*/ 71182 w 295275"/>
                <a:gd name="connsiteY41" fmla="*/ 138906 h 337154"/>
                <a:gd name="connsiteX42" fmla="*/ 30318 w 295275"/>
                <a:gd name="connsiteY42" fmla="*/ 111125 h 337154"/>
                <a:gd name="connsiteX43" fmla="*/ 29000 w 295275"/>
                <a:gd name="connsiteY43" fmla="*/ 109802 h 337154"/>
                <a:gd name="connsiteX44" fmla="*/ 29000 w 295275"/>
                <a:gd name="connsiteY44" fmla="*/ 108479 h 337154"/>
                <a:gd name="connsiteX45" fmla="*/ 105455 w 295275"/>
                <a:gd name="connsiteY45" fmla="*/ 23812 h 337154"/>
                <a:gd name="connsiteX46" fmla="*/ 130095 w 295275"/>
                <a:gd name="connsiteY46" fmla="*/ 0 h 337154"/>
                <a:gd name="connsiteX47" fmla="*/ 166767 w 295275"/>
                <a:gd name="connsiteY47" fmla="*/ 0 h 337154"/>
                <a:gd name="connsiteX48" fmla="*/ 174625 w 295275"/>
                <a:gd name="connsiteY48" fmla="*/ 7972 h 337154"/>
                <a:gd name="connsiteX49" fmla="*/ 174625 w 295275"/>
                <a:gd name="connsiteY49" fmla="*/ 115595 h 337154"/>
                <a:gd name="connsiteX50" fmla="*/ 166767 w 295275"/>
                <a:gd name="connsiteY50" fmla="*/ 122238 h 337154"/>
                <a:gd name="connsiteX51" fmla="*/ 130095 w 295275"/>
                <a:gd name="connsiteY51" fmla="*/ 122238 h 337154"/>
                <a:gd name="connsiteX52" fmla="*/ 122237 w 295275"/>
                <a:gd name="connsiteY52" fmla="*/ 115595 h 337154"/>
                <a:gd name="connsiteX53" fmla="*/ 122237 w 295275"/>
                <a:gd name="connsiteY53" fmla="*/ 7972 h 337154"/>
                <a:gd name="connsiteX54" fmla="*/ 130095 w 295275"/>
                <a:gd name="connsiteY54" fmla="*/ 0 h 33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95275" h="337154">
                  <a:moveTo>
                    <a:pt x="26449" y="173037"/>
                  </a:moveTo>
                  <a:cubicBezTo>
                    <a:pt x="33042" y="178279"/>
                    <a:pt x="42272" y="182209"/>
                    <a:pt x="52821" y="186140"/>
                  </a:cubicBezTo>
                  <a:cubicBezTo>
                    <a:pt x="56776" y="188761"/>
                    <a:pt x="62051" y="190071"/>
                    <a:pt x="66007" y="191382"/>
                  </a:cubicBezTo>
                  <a:cubicBezTo>
                    <a:pt x="88422" y="199244"/>
                    <a:pt x="114794" y="205795"/>
                    <a:pt x="143803" y="205795"/>
                  </a:cubicBezTo>
                  <a:cubicBezTo>
                    <a:pt x="174130" y="205795"/>
                    <a:pt x="200502" y="200554"/>
                    <a:pt x="222917" y="192692"/>
                  </a:cubicBezTo>
                  <a:cubicBezTo>
                    <a:pt x="226873" y="191382"/>
                    <a:pt x="232148" y="190071"/>
                    <a:pt x="236103" y="188761"/>
                  </a:cubicBezTo>
                  <a:cubicBezTo>
                    <a:pt x="246652" y="184830"/>
                    <a:pt x="255882" y="179589"/>
                    <a:pt x="263793" y="175658"/>
                  </a:cubicBezTo>
                  <a:cubicBezTo>
                    <a:pt x="265112" y="182209"/>
                    <a:pt x="265112" y="190071"/>
                    <a:pt x="262475" y="197933"/>
                  </a:cubicBezTo>
                  <a:cubicBezTo>
                    <a:pt x="258519" y="213657"/>
                    <a:pt x="246652" y="224140"/>
                    <a:pt x="236103" y="221519"/>
                  </a:cubicBezTo>
                  <a:cubicBezTo>
                    <a:pt x="236103" y="239863"/>
                    <a:pt x="234785" y="256898"/>
                    <a:pt x="233466" y="263449"/>
                  </a:cubicBezTo>
                  <a:cubicBezTo>
                    <a:pt x="228192" y="276552"/>
                    <a:pt x="180723" y="330275"/>
                    <a:pt x="174130" y="334206"/>
                  </a:cubicBezTo>
                  <a:cubicBezTo>
                    <a:pt x="167537" y="338137"/>
                    <a:pt x="129298" y="338137"/>
                    <a:pt x="122705" y="334206"/>
                  </a:cubicBezTo>
                  <a:cubicBezTo>
                    <a:pt x="114794" y="330275"/>
                    <a:pt x="63369" y="275242"/>
                    <a:pt x="56776" y="263449"/>
                  </a:cubicBezTo>
                  <a:cubicBezTo>
                    <a:pt x="54139" y="258208"/>
                    <a:pt x="52821" y="241174"/>
                    <a:pt x="52821" y="221519"/>
                  </a:cubicBezTo>
                  <a:cubicBezTo>
                    <a:pt x="42272" y="222829"/>
                    <a:pt x="31723" y="212347"/>
                    <a:pt x="26449" y="197933"/>
                  </a:cubicBezTo>
                  <a:cubicBezTo>
                    <a:pt x="23812" y="188761"/>
                    <a:pt x="23812" y="179589"/>
                    <a:pt x="26449" y="173037"/>
                  </a:cubicBezTo>
                  <a:close/>
                  <a:moveTo>
                    <a:pt x="105455" y="23812"/>
                  </a:moveTo>
                  <a:cubicBezTo>
                    <a:pt x="105455" y="23812"/>
                    <a:pt x="105455" y="23812"/>
                    <a:pt x="105455" y="115094"/>
                  </a:cubicBezTo>
                  <a:cubicBezTo>
                    <a:pt x="105455" y="127000"/>
                    <a:pt x="116001" y="137583"/>
                    <a:pt x="129183" y="137583"/>
                  </a:cubicBezTo>
                  <a:cubicBezTo>
                    <a:pt x="129183" y="137583"/>
                    <a:pt x="129183" y="137583"/>
                    <a:pt x="166092" y="137583"/>
                  </a:cubicBezTo>
                  <a:cubicBezTo>
                    <a:pt x="179274" y="137583"/>
                    <a:pt x="189820" y="127000"/>
                    <a:pt x="189820" y="115094"/>
                  </a:cubicBezTo>
                  <a:cubicBezTo>
                    <a:pt x="189820" y="115094"/>
                    <a:pt x="189820" y="115094"/>
                    <a:pt x="189820" y="25135"/>
                  </a:cubicBezTo>
                  <a:cubicBezTo>
                    <a:pt x="251775" y="43656"/>
                    <a:pt x="262320" y="92604"/>
                    <a:pt x="266275" y="108479"/>
                  </a:cubicBezTo>
                  <a:cubicBezTo>
                    <a:pt x="262320" y="112448"/>
                    <a:pt x="261002" y="123031"/>
                    <a:pt x="235956" y="133615"/>
                  </a:cubicBezTo>
                  <a:cubicBezTo>
                    <a:pt x="234638" y="134938"/>
                    <a:pt x="230684" y="137583"/>
                    <a:pt x="233320" y="141552"/>
                  </a:cubicBezTo>
                  <a:cubicBezTo>
                    <a:pt x="234638" y="146844"/>
                    <a:pt x="239911" y="144198"/>
                    <a:pt x="239911" y="144198"/>
                  </a:cubicBezTo>
                  <a:cubicBezTo>
                    <a:pt x="264957" y="133615"/>
                    <a:pt x="276820" y="121708"/>
                    <a:pt x="280775" y="115094"/>
                  </a:cubicBezTo>
                  <a:lnTo>
                    <a:pt x="295275" y="115094"/>
                  </a:lnTo>
                  <a:cubicBezTo>
                    <a:pt x="295275" y="115094"/>
                    <a:pt x="295275" y="115094"/>
                    <a:pt x="295275" y="140229"/>
                  </a:cubicBezTo>
                  <a:cubicBezTo>
                    <a:pt x="295275" y="140229"/>
                    <a:pt x="286048" y="149490"/>
                    <a:pt x="266275" y="158750"/>
                  </a:cubicBezTo>
                  <a:cubicBezTo>
                    <a:pt x="259684" y="162719"/>
                    <a:pt x="254411" y="165365"/>
                    <a:pt x="246502" y="168011"/>
                  </a:cubicBezTo>
                  <a:cubicBezTo>
                    <a:pt x="245184" y="169334"/>
                    <a:pt x="242547" y="169334"/>
                    <a:pt x="239911" y="170656"/>
                  </a:cubicBezTo>
                  <a:cubicBezTo>
                    <a:pt x="217502" y="179917"/>
                    <a:pt x="176638" y="190500"/>
                    <a:pt x="143683" y="190500"/>
                  </a:cubicBezTo>
                  <a:cubicBezTo>
                    <a:pt x="110728" y="190500"/>
                    <a:pt x="81728" y="182563"/>
                    <a:pt x="59319" y="173302"/>
                  </a:cubicBezTo>
                  <a:cubicBezTo>
                    <a:pt x="56682" y="171979"/>
                    <a:pt x="54046" y="171979"/>
                    <a:pt x="52728" y="170656"/>
                  </a:cubicBezTo>
                  <a:cubicBezTo>
                    <a:pt x="46137" y="168011"/>
                    <a:pt x="40864" y="165365"/>
                    <a:pt x="35591" y="162719"/>
                  </a:cubicBezTo>
                  <a:cubicBezTo>
                    <a:pt x="13182" y="149490"/>
                    <a:pt x="0" y="138906"/>
                    <a:pt x="0" y="138906"/>
                  </a:cubicBezTo>
                  <a:cubicBezTo>
                    <a:pt x="0" y="138906"/>
                    <a:pt x="0" y="138906"/>
                    <a:pt x="0" y="121708"/>
                  </a:cubicBezTo>
                  <a:cubicBezTo>
                    <a:pt x="0" y="121708"/>
                    <a:pt x="0" y="121708"/>
                    <a:pt x="23727" y="121708"/>
                  </a:cubicBezTo>
                  <a:cubicBezTo>
                    <a:pt x="29000" y="128323"/>
                    <a:pt x="40864" y="140229"/>
                    <a:pt x="65910" y="150813"/>
                  </a:cubicBezTo>
                  <a:cubicBezTo>
                    <a:pt x="65910" y="150813"/>
                    <a:pt x="69864" y="153458"/>
                    <a:pt x="72501" y="146844"/>
                  </a:cubicBezTo>
                  <a:cubicBezTo>
                    <a:pt x="75137" y="142875"/>
                    <a:pt x="72501" y="138906"/>
                    <a:pt x="71182" y="138906"/>
                  </a:cubicBezTo>
                  <a:cubicBezTo>
                    <a:pt x="43500" y="127000"/>
                    <a:pt x="32955" y="115094"/>
                    <a:pt x="30318" y="111125"/>
                  </a:cubicBezTo>
                  <a:cubicBezTo>
                    <a:pt x="29000" y="109802"/>
                    <a:pt x="29000" y="109802"/>
                    <a:pt x="29000" y="109802"/>
                  </a:cubicBezTo>
                  <a:cubicBezTo>
                    <a:pt x="29000" y="109802"/>
                    <a:pt x="29000" y="108479"/>
                    <a:pt x="29000" y="108479"/>
                  </a:cubicBezTo>
                  <a:cubicBezTo>
                    <a:pt x="34273" y="87312"/>
                    <a:pt x="52728" y="39687"/>
                    <a:pt x="105455" y="23812"/>
                  </a:cubicBezTo>
                  <a:close/>
                  <a:moveTo>
                    <a:pt x="130095" y="0"/>
                  </a:moveTo>
                  <a:cubicBezTo>
                    <a:pt x="130095" y="0"/>
                    <a:pt x="130095" y="0"/>
                    <a:pt x="166767" y="0"/>
                  </a:cubicBezTo>
                  <a:cubicBezTo>
                    <a:pt x="172006" y="0"/>
                    <a:pt x="174625" y="3986"/>
                    <a:pt x="174625" y="7972"/>
                  </a:cubicBezTo>
                  <a:cubicBezTo>
                    <a:pt x="174625" y="7972"/>
                    <a:pt x="174625" y="7972"/>
                    <a:pt x="174625" y="115595"/>
                  </a:cubicBezTo>
                  <a:cubicBezTo>
                    <a:pt x="174625" y="119581"/>
                    <a:pt x="172006" y="122238"/>
                    <a:pt x="166767" y="122238"/>
                  </a:cubicBezTo>
                  <a:cubicBezTo>
                    <a:pt x="166767" y="122238"/>
                    <a:pt x="166767" y="122238"/>
                    <a:pt x="130095" y="122238"/>
                  </a:cubicBezTo>
                  <a:cubicBezTo>
                    <a:pt x="124856" y="122238"/>
                    <a:pt x="122237" y="119581"/>
                    <a:pt x="122237" y="115595"/>
                  </a:cubicBezTo>
                  <a:cubicBezTo>
                    <a:pt x="122237" y="115595"/>
                    <a:pt x="122237" y="115595"/>
                    <a:pt x="122237" y="7972"/>
                  </a:cubicBezTo>
                  <a:cubicBezTo>
                    <a:pt x="122237" y="3986"/>
                    <a:pt x="124856" y="0"/>
                    <a:pt x="1300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37160" y="1707515"/>
            <a:ext cx="2448560" cy="1873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68440" y="1707515"/>
            <a:ext cx="2448560" cy="1873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2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4" fill="hold" grpId="3" nodeType="after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22" presetClass="entr" presetSubtype="4" fill="hold" grpId="3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2"/>
      <p:bldP spid="2" grpId="3" bldLvl="0" animBg="1"/>
      <p:bldP spid="3" grpId="3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canner_130104"/>
          <p:cNvSpPr>
            <a:spLocks noChangeAspect="1"/>
          </p:cNvSpPr>
          <p:nvPr/>
        </p:nvSpPr>
        <p:spPr bwMode="auto">
          <a:xfrm>
            <a:off x="1028315" y="1563638"/>
            <a:ext cx="2644699" cy="2607447"/>
          </a:xfrm>
          <a:custGeom>
            <a:avLst/>
            <a:gdLst>
              <a:gd name="connsiteX0" fmla="*/ 148665 w 338138"/>
              <a:gd name="connsiteY0" fmla="*/ 64500 h 333375"/>
              <a:gd name="connsiteX1" fmla="*/ 165660 w 338138"/>
              <a:gd name="connsiteY1" fmla="*/ 69674 h 333375"/>
              <a:gd name="connsiteX2" fmla="*/ 166968 w 338138"/>
              <a:gd name="connsiteY2" fmla="*/ 74848 h 333375"/>
              <a:gd name="connsiteX3" fmla="*/ 164353 w 338138"/>
              <a:gd name="connsiteY3" fmla="*/ 83903 h 333375"/>
              <a:gd name="connsiteX4" fmla="*/ 138206 w 338138"/>
              <a:gd name="connsiteY4" fmla="*/ 96838 h 333375"/>
              <a:gd name="connsiteX5" fmla="*/ 126440 w 338138"/>
              <a:gd name="connsiteY5" fmla="*/ 74848 h 333375"/>
              <a:gd name="connsiteX6" fmla="*/ 148665 w 338138"/>
              <a:gd name="connsiteY6" fmla="*/ 64500 h 333375"/>
              <a:gd name="connsiteX7" fmla="*/ 235516 w 338138"/>
              <a:gd name="connsiteY7" fmla="*/ 63500 h 333375"/>
              <a:gd name="connsiteX8" fmla="*/ 306562 w 338138"/>
              <a:gd name="connsiteY8" fmla="*/ 63500 h 333375"/>
              <a:gd name="connsiteX9" fmla="*/ 338138 w 338138"/>
              <a:gd name="connsiteY9" fmla="*/ 95095 h 333375"/>
              <a:gd name="connsiteX10" fmla="*/ 338138 w 338138"/>
              <a:gd name="connsiteY10" fmla="*/ 192514 h 333375"/>
              <a:gd name="connsiteX11" fmla="*/ 324981 w 338138"/>
              <a:gd name="connsiteY11" fmla="*/ 205678 h 333375"/>
              <a:gd name="connsiteX12" fmla="*/ 311825 w 338138"/>
              <a:gd name="connsiteY12" fmla="*/ 192514 h 333375"/>
              <a:gd name="connsiteX13" fmla="*/ 311825 w 338138"/>
              <a:gd name="connsiteY13" fmla="*/ 95095 h 333375"/>
              <a:gd name="connsiteX14" fmla="*/ 309193 w 338138"/>
              <a:gd name="connsiteY14" fmla="*/ 92462 h 333375"/>
              <a:gd name="connsiteX15" fmla="*/ 306562 w 338138"/>
              <a:gd name="connsiteY15" fmla="*/ 95095 h 333375"/>
              <a:gd name="connsiteX16" fmla="*/ 306562 w 338138"/>
              <a:gd name="connsiteY16" fmla="*/ 128007 h 333375"/>
              <a:gd name="connsiteX17" fmla="*/ 306562 w 338138"/>
              <a:gd name="connsiteY17" fmla="*/ 317578 h 333375"/>
              <a:gd name="connsiteX18" fmla="*/ 290774 w 338138"/>
              <a:gd name="connsiteY18" fmla="*/ 333375 h 333375"/>
              <a:gd name="connsiteX19" fmla="*/ 274986 w 338138"/>
              <a:gd name="connsiteY19" fmla="*/ 317578 h 333375"/>
              <a:gd name="connsiteX20" fmla="*/ 274986 w 338138"/>
              <a:gd name="connsiteY20" fmla="*/ 193830 h 333375"/>
              <a:gd name="connsiteX21" fmla="*/ 271039 w 338138"/>
              <a:gd name="connsiteY21" fmla="*/ 191197 h 333375"/>
              <a:gd name="connsiteX22" fmla="*/ 267092 w 338138"/>
              <a:gd name="connsiteY22" fmla="*/ 193830 h 333375"/>
              <a:gd name="connsiteX23" fmla="*/ 267092 w 338138"/>
              <a:gd name="connsiteY23" fmla="*/ 317578 h 333375"/>
              <a:gd name="connsiteX24" fmla="*/ 251304 w 338138"/>
              <a:gd name="connsiteY24" fmla="*/ 333375 h 333375"/>
              <a:gd name="connsiteX25" fmla="*/ 235516 w 338138"/>
              <a:gd name="connsiteY25" fmla="*/ 317578 h 333375"/>
              <a:gd name="connsiteX26" fmla="*/ 235516 w 338138"/>
              <a:gd name="connsiteY26" fmla="*/ 95095 h 333375"/>
              <a:gd name="connsiteX27" fmla="*/ 232884 w 338138"/>
              <a:gd name="connsiteY27" fmla="*/ 92462 h 333375"/>
              <a:gd name="connsiteX28" fmla="*/ 230253 w 338138"/>
              <a:gd name="connsiteY28" fmla="*/ 95095 h 333375"/>
              <a:gd name="connsiteX29" fmla="*/ 230253 w 338138"/>
              <a:gd name="connsiteY29" fmla="*/ 139855 h 333375"/>
              <a:gd name="connsiteX30" fmla="*/ 210518 w 338138"/>
              <a:gd name="connsiteY30" fmla="*/ 151703 h 333375"/>
              <a:gd name="connsiteX31" fmla="*/ 155260 w 338138"/>
              <a:gd name="connsiteY31" fmla="*/ 118792 h 333375"/>
              <a:gd name="connsiteX32" fmla="*/ 149997 w 338138"/>
              <a:gd name="connsiteY32" fmla="*/ 100361 h 333375"/>
              <a:gd name="connsiteX33" fmla="*/ 168416 w 338138"/>
              <a:gd name="connsiteY33" fmla="*/ 96412 h 333375"/>
              <a:gd name="connsiteX34" fmla="*/ 203940 w 338138"/>
              <a:gd name="connsiteY34" fmla="*/ 117475 h 333375"/>
              <a:gd name="connsiteX35" fmla="*/ 203940 w 338138"/>
              <a:gd name="connsiteY35" fmla="*/ 95095 h 333375"/>
              <a:gd name="connsiteX36" fmla="*/ 235516 w 338138"/>
              <a:gd name="connsiteY36" fmla="*/ 63500 h 333375"/>
              <a:gd name="connsiteX37" fmla="*/ 81472 w 338138"/>
              <a:gd name="connsiteY37" fmla="*/ 11113 h 333375"/>
              <a:gd name="connsiteX38" fmla="*/ 76200 w 338138"/>
              <a:gd name="connsiteY38" fmla="*/ 16670 h 333375"/>
              <a:gd name="connsiteX39" fmla="*/ 81472 w 338138"/>
              <a:gd name="connsiteY39" fmla="*/ 22226 h 333375"/>
              <a:gd name="connsiteX40" fmla="*/ 140778 w 338138"/>
              <a:gd name="connsiteY40" fmla="*/ 22226 h 333375"/>
              <a:gd name="connsiteX41" fmla="*/ 146050 w 338138"/>
              <a:gd name="connsiteY41" fmla="*/ 16670 h 333375"/>
              <a:gd name="connsiteX42" fmla="*/ 140778 w 338138"/>
              <a:gd name="connsiteY42" fmla="*/ 11113 h 333375"/>
              <a:gd name="connsiteX43" fmla="*/ 81472 w 338138"/>
              <a:gd name="connsiteY43" fmla="*/ 11113 h 333375"/>
              <a:gd name="connsiteX44" fmla="*/ 270669 w 338138"/>
              <a:gd name="connsiteY44" fmla="*/ 0 h 333375"/>
              <a:gd name="connsiteX45" fmla="*/ 298451 w 338138"/>
              <a:gd name="connsiteY45" fmla="*/ 27782 h 333375"/>
              <a:gd name="connsiteX46" fmla="*/ 270669 w 338138"/>
              <a:gd name="connsiteY46" fmla="*/ 55564 h 333375"/>
              <a:gd name="connsiteX47" fmla="*/ 242887 w 338138"/>
              <a:gd name="connsiteY47" fmla="*/ 27782 h 333375"/>
              <a:gd name="connsiteX48" fmla="*/ 270669 w 338138"/>
              <a:gd name="connsiteY48" fmla="*/ 0 h 333375"/>
              <a:gd name="connsiteX49" fmla="*/ 10571 w 338138"/>
              <a:gd name="connsiteY49" fmla="*/ 0 h 333375"/>
              <a:gd name="connsiteX50" fmla="*/ 210092 w 338138"/>
              <a:gd name="connsiteY50" fmla="*/ 0 h 333375"/>
              <a:gd name="connsiteX51" fmla="*/ 220663 w 338138"/>
              <a:gd name="connsiteY51" fmla="*/ 10484 h 333375"/>
              <a:gd name="connsiteX52" fmla="*/ 220663 w 338138"/>
              <a:gd name="connsiteY52" fmla="*/ 56351 h 333375"/>
              <a:gd name="connsiteX53" fmla="*/ 199522 w 338138"/>
              <a:gd name="connsiteY53" fmla="*/ 73388 h 333375"/>
              <a:gd name="connsiteX54" fmla="*/ 199522 w 338138"/>
              <a:gd name="connsiteY54" fmla="*/ 34073 h 333375"/>
              <a:gd name="connsiteX55" fmla="*/ 21141 w 338138"/>
              <a:gd name="connsiteY55" fmla="*/ 34073 h 333375"/>
              <a:gd name="connsiteX56" fmla="*/ 22463 w 338138"/>
              <a:gd name="connsiteY56" fmla="*/ 174295 h 333375"/>
              <a:gd name="connsiteX57" fmla="*/ 35676 w 338138"/>
              <a:gd name="connsiteY57" fmla="*/ 174295 h 333375"/>
              <a:gd name="connsiteX58" fmla="*/ 27748 w 338138"/>
              <a:gd name="connsiteY58" fmla="*/ 133670 h 333375"/>
              <a:gd name="connsiteX59" fmla="*/ 34355 w 338138"/>
              <a:gd name="connsiteY59" fmla="*/ 125807 h 333375"/>
              <a:gd name="connsiteX60" fmla="*/ 39640 w 338138"/>
              <a:gd name="connsiteY60" fmla="*/ 125807 h 333375"/>
              <a:gd name="connsiteX61" fmla="*/ 35676 w 338138"/>
              <a:gd name="connsiteY61" fmla="*/ 108771 h 333375"/>
              <a:gd name="connsiteX62" fmla="*/ 36997 w 338138"/>
              <a:gd name="connsiteY62" fmla="*/ 98287 h 333375"/>
              <a:gd name="connsiteX63" fmla="*/ 40961 w 338138"/>
              <a:gd name="connsiteY63" fmla="*/ 91735 h 333375"/>
              <a:gd name="connsiteX64" fmla="*/ 36997 w 338138"/>
              <a:gd name="connsiteY64" fmla="*/ 72077 h 333375"/>
              <a:gd name="connsiteX65" fmla="*/ 42283 w 338138"/>
              <a:gd name="connsiteY65" fmla="*/ 62904 h 333375"/>
              <a:gd name="connsiteX66" fmla="*/ 50211 w 338138"/>
              <a:gd name="connsiteY66" fmla="*/ 69456 h 333375"/>
              <a:gd name="connsiteX67" fmla="*/ 54175 w 338138"/>
              <a:gd name="connsiteY67" fmla="*/ 89114 h 333375"/>
              <a:gd name="connsiteX68" fmla="*/ 60781 w 338138"/>
              <a:gd name="connsiteY68" fmla="*/ 94356 h 333375"/>
              <a:gd name="connsiteX69" fmla="*/ 66067 w 338138"/>
              <a:gd name="connsiteY69" fmla="*/ 103529 h 333375"/>
              <a:gd name="connsiteX70" fmla="*/ 70031 w 338138"/>
              <a:gd name="connsiteY70" fmla="*/ 125807 h 333375"/>
              <a:gd name="connsiteX71" fmla="*/ 71352 w 338138"/>
              <a:gd name="connsiteY71" fmla="*/ 125807 h 333375"/>
              <a:gd name="connsiteX72" fmla="*/ 79280 w 338138"/>
              <a:gd name="connsiteY72" fmla="*/ 94356 h 333375"/>
              <a:gd name="connsiteX73" fmla="*/ 81923 w 338138"/>
              <a:gd name="connsiteY73" fmla="*/ 91735 h 333375"/>
              <a:gd name="connsiteX74" fmla="*/ 120241 w 338138"/>
              <a:gd name="connsiteY74" fmla="*/ 100908 h 333375"/>
              <a:gd name="connsiteX75" fmla="*/ 121563 w 338138"/>
              <a:gd name="connsiteY75" fmla="*/ 103529 h 333375"/>
              <a:gd name="connsiteX76" fmla="*/ 116277 w 338138"/>
              <a:gd name="connsiteY76" fmla="*/ 125807 h 333375"/>
              <a:gd name="connsiteX77" fmla="*/ 125527 w 338138"/>
              <a:gd name="connsiteY77" fmla="*/ 125807 h 333375"/>
              <a:gd name="connsiteX78" fmla="*/ 132133 w 338138"/>
              <a:gd name="connsiteY78" fmla="*/ 133670 h 333375"/>
              <a:gd name="connsiteX79" fmla="*/ 124205 w 338138"/>
              <a:gd name="connsiteY79" fmla="*/ 174295 h 333375"/>
              <a:gd name="connsiteX80" fmla="*/ 199522 w 338138"/>
              <a:gd name="connsiteY80" fmla="*/ 174295 h 333375"/>
              <a:gd name="connsiteX81" fmla="*/ 199522 w 338138"/>
              <a:gd name="connsiteY81" fmla="*/ 158570 h 333375"/>
              <a:gd name="connsiteX82" fmla="*/ 204807 w 338138"/>
              <a:gd name="connsiteY82" fmla="*/ 161191 h 333375"/>
              <a:gd name="connsiteX83" fmla="*/ 220663 w 338138"/>
              <a:gd name="connsiteY83" fmla="*/ 163811 h 333375"/>
              <a:gd name="connsiteX84" fmla="*/ 220663 w 338138"/>
              <a:gd name="connsiteY84" fmla="*/ 184779 h 333375"/>
              <a:gd name="connsiteX85" fmla="*/ 210092 w 338138"/>
              <a:gd name="connsiteY85" fmla="*/ 195263 h 333375"/>
              <a:gd name="connsiteX86" fmla="*/ 10571 w 338138"/>
              <a:gd name="connsiteY86" fmla="*/ 195263 h 333375"/>
              <a:gd name="connsiteX87" fmla="*/ 0 w 338138"/>
              <a:gd name="connsiteY87" fmla="*/ 184779 h 333375"/>
              <a:gd name="connsiteX88" fmla="*/ 0 w 338138"/>
              <a:gd name="connsiteY88" fmla="*/ 10484 h 333375"/>
              <a:gd name="connsiteX89" fmla="*/ 2643 w 338138"/>
              <a:gd name="connsiteY89" fmla="*/ 2621 h 333375"/>
              <a:gd name="connsiteX90" fmla="*/ 10571 w 338138"/>
              <a:gd name="connsiteY90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38138" h="333375">
                <a:moveTo>
                  <a:pt x="148665" y="64500"/>
                </a:moveTo>
                <a:lnTo>
                  <a:pt x="165660" y="69674"/>
                </a:lnTo>
                <a:cubicBezTo>
                  <a:pt x="166968" y="70968"/>
                  <a:pt x="168275" y="72261"/>
                  <a:pt x="166968" y="74848"/>
                </a:cubicBezTo>
                <a:cubicBezTo>
                  <a:pt x="166968" y="74848"/>
                  <a:pt x="166968" y="74848"/>
                  <a:pt x="164353" y="83903"/>
                </a:cubicBezTo>
                <a:cubicBezTo>
                  <a:pt x="153894" y="82610"/>
                  <a:pt x="143435" y="87784"/>
                  <a:pt x="138206" y="96838"/>
                </a:cubicBezTo>
                <a:cubicBezTo>
                  <a:pt x="127747" y="92958"/>
                  <a:pt x="123825" y="83903"/>
                  <a:pt x="126440" y="74848"/>
                </a:cubicBezTo>
                <a:cubicBezTo>
                  <a:pt x="130362" y="65794"/>
                  <a:pt x="139513" y="61913"/>
                  <a:pt x="148665" y="64500"/>
                </a:cubicBezTo>
                <a:close/>
                <a:moveTo>
                  <a:pt x="235516" y="63500"/>
                </a:moveTo>
                <a:cubicBezTo>
                  <a:pt x="235516" y="63500"/>
                  <a:pt x="235516" y="63500"/>
                  <a:pt x="306562" y="63500"/>
                </a:cubicBezTo>
                <a:cubicBezTo>
                  <a:pt x="323666" y="63500"/>
                  <a:pt x="338138" y="77981"/>
                  <a:pt x="338138" y="95095"/>
                </a:cubicBezTo>
                <a:lnTo>
                  <a:pt x="338138" y="192514"/>
                </a:lnTo>
                <a:cubicBezTo>
                  <a:pt x="338138" y="200412"/>
                  <a:pt x="331560" y="205678"/>
                  <a:pt x="324981" y="205678"/>
                </a:cubicBezTo>
                <a:cubicBezTo>
                  <a:pt x="317087" y="205678"/>
                  <a:pt x="311825" y="200412"/>
                  <a:pt x="311825" y="192514"/>
                </a:cubicBezTo>
                <a:cubicBezTo>
                  <a:pt x="311825" y="192514"/>
                  <a:pt x="311825" y="192514"/>
                  <a:pt x="311825" y="95095"/>
                </a:cubicBezTo>
                <a:cubicBezTo>
                  <a:pt x="311825" y="93779"/>
                  <a:pt x="310509" y="92462"/>
                  <a:pt x="309193" y="92462"/>
                </a:cubicBezTo>
                <a:cubicBezTo>
                  <a:pt x="307878" y="92462"/>
                  <a:pt x="306562" y="93779"/>
                  <a:pt x="306562" y="95095"/>
                </a:cubicBezTo>
                <a:cubicBezTo>
                  <a:pt x="306562" y="95095"/>
                  <a:pt x="306562" y="95095"/>
                  <a:pt x="306562" y="128007"/>
                </a:cubicBezTo>
                <a:cubicBezTo>
                  <a:pt x="306562" y="128007"/>
                  <a:pt x="306562" y="128007"/>
                  <a:pt x="306562" y="317578"/>
                </a:cubicBezTo>
                <a:cubicBezTo>
                  <a:pt x="306562" y="326793"/>
                  <a:pt x="298668" y="333375"/>
                  <a:pt x="290774" y="333375"/>
                </a:cubicBezTo>
                <a:cubicBezTo>
                  <a:pt x="281564" y="333375"/>
                  <a:pt x="274986" y="326793"/>
                  <a:pt x="274986" y="317578"/>
                </a:cubicBezTo>
                <a:cubicBezTo>
                  <a:pt x="274986" y="317578"/>
                  <a:pt x="274986" y="317578"/>
                  <a:pt x="274986" y="193830"/>
                </a:cubicBezTo>
                <a:cubicBezTo>
                  <a:pt x="274986" y="192514"/>
                  <a:pt x="273670" y="191197"/>
                  <a:pt x="271039" y="191197"/>
                </a:cubicBezTo>
                <a:cubicBezTo>
                  <a:pt x="269723" y="191197"/>
                  <a:pt x="267092" y="192514"/>
                  <a:pt x="267092" y="193830"/>
                </a:cubicBezTo>
                <a:cubicBezTo>
                  <a:pt x="267092" y="193830"/>
                  <a:pt x="267092" y="193830"/>
                  <a:pt x="267092" y="317578"/>
                </a:cubicBezTo>
                <a:cubicBezTo>
                  <a:pt x="267092" y="326793"/>
                  <a:pt x="260513" y="333375"/>
                  <a:pt x="251304" y="333375"/>
                </a:cubicBezTo>
                <a:cubicBezTo>
                  <a:pt x="243410" y="333375"/>
                  <a:pt x="235516" y="326793"/>
                  <a:pt x="235516" y="317578"/>
                </a:cubicBezTo>
                <a:cubicBezTo>
                  <a:pt x="235516" y="317578"/>
                  <a:pt x="235516" y="128007"/>
                  <a:pt x="235516" y="95095"/>
                </a:cubicBezTo>
                <a:cubicBezTo>
                  <a:pt x="235516" y="93779"/>
                  <a:pt x="234200" y="92462"/>
                  <a:pt x="232884" y="92462"/>
                </a:cubicBezTo>
                <a:cubicBezTo>
                  <a:pt x="231569" y="92462"/>
                  <a:pt x="230253" y="93779"/>
                  <a:pt x="230253" y="95095"/>
                </a:cubicBezTo>
                <a:cubicBezTo>
                  <a:pt x="230253" y="95095"/>
                  <a:pt x="230253" y="95095"/>
                  <a:pt x="230253" y="139855"/>
                </a:cubicBezTo>
                <a:cubicBezTo>
                  <a:pt x="230253" y="150387"/>
                  <a:pt x="219728" y="156969"/>
                  <a:pt x="210518" y="151703"/>
                </a:cubicBezTo>
                <a:cubicBezTo>
                  <a:pt x="210518" y="151703"/>
                  <a:pt x="210518" y="151703"/>
                  <a:pt x="155260" y="118792"/>
                </a:cubicBezTo>
                <a:cubicBezTo>
                  <a:pt x="148681" y="114842"/>
                  <a:pt x="146050" y="106944"/>
                  <a:pt x="149997" y="100361"/>
                </a:cubicBezTo>
                <a:cubicBezTo>
                  <a:pt x="153944" y="93779"/>
                  <a:pt x="161838" y="92462"/>
                  <a:pt x="168416" y="96412"/>
                </a:cubicBezTo>
                <a:cubicBezTo>
                  <a:pt x="168416" y="96412"/>
                  <a:pt x="168416" y="96412"/>
                  <a:pt x="203940" y="117475"/>
                </a:cubicBezTo>
                <a:cubicBezTo>
                  <a:pt x="203940" y="117475"/>
                  <a:pt x="203940" y="117475"/>
                  <a:pt x="203940" y="95095"/>
                </a:cubicBezTo>
                <a:cubicBezTo>
                  <a:pt x="203940" y="77981"/>
                  <a:pt x="218412" y="63500"/>
                  <a:pt x="235516" y="63500"/>
                </a:cubicBezTo>
                <a:close/>
                <a:moveTo>
                  <a:pt x="81472" y="11113"/>
                </a:moveTo>
                <a:cubicBezTo>
                  <a:pt x="78836" y="11113"/>
                  <a:pt x="76200" y="13891"/>
                  <a:pt x="76200" y="16670"/>
                </a:cubicBezTo>
                <a:cubicBezTo>
                  <a:pt x="76200" y="20837"/>
                  <a:pt x="78836" y="22226"/>
                  <a:pt x="81472" y="22226"/>
                </a:cubicBezTo>
                <a:cubicBezTo>
                  <a:pt x="81472" y="22226"/>
                  <a:pt x="81472" y="22226"/>
                  <a:pt x="140778" y="22226"/>
                </a:cubicBezTo>
                <a:cubicBezTo>
                  <a:pt x="143414" y="22226"/>
                  <a:pt x="146050" y="20837"/>
                  <a:pt x="146050" y="16670"/>
                </a:cubicBezTo>
                <a:cubicBezTo>
                  <a:pt x="146050" y="13891"/>
                  <a:pt x="143414" y="11113"/>
                  <a:pt x="140778" y="11113"/>
                </a:cubicBezTo>
                <a:cubicBezTo>
                  <a:pt x="140778" y="11113"/>
                  <a:pt x="140778" y="11113"/>
                  <a:pt x="81472" y="11113"/>
                </a:cubicBezTo>
                <a:close/>
                <a:moveTo>
                  <a:pt x="270669" y="0"/>
                </a:moveTo>
                <a:cubicBezTo>
                  <a:pt x="286013" y="0"/>
                  <a:pt x="298451" y="12438"/>
                  <a:pt x="298451" y="27782"/>
                </a:cubicBezTo>
                <a:cubicBezTo>
                  <a:pt x="298451" y="43126"/>
                  <a:pt x="286013" y="55564"/>
                  <a:pt x="270669" y="55564"/>
                </a:cubicBezTo>
                <a:cubicBezTo>
                  <a:pt x="255325" y="55564"/>
                  <a:pt x="242887" y="43126"/>
                  <a:pt x="242887" y="27782"/>
                </a:cubicBezTo>
                <a:cubicBezTo>
                  <a:pt x="242887" y="12438"/>
                  <a:pt x="255325" y="0"/>
                  <a:pt x="270669" y="0"/>
                </a:cubicBezTo>
                <a:close/>
                <a:moveTo>
                  <a:pt x="10571" y="0"/>
                </a:moveTo>
                <a:cubicBezTo>
                  <a:pt x="10571" y="0"/>
                  <a:pt x="10571" y="0"/>
                  <a:pt x="210092" y="0"/>
                </a:cubicBezTo>
                <a:cubicBezTo>
                  <a:pt x="215378" y="0"/>
                  <a:pt x="220663" y="3932"/>
                  <a:pt x="220663" y="10484"/>
                </a:cubicBezTo>
                <a:cubicBezTo>
                  <a:pt x="220663" y="10484"/>
                  <a:pt x="220663" y="10484"/>
                  <a:pt x="220663" y="56351"/>
                </a:cubicBezTo>
                <a:cubicBezTo>
                  <a:pt x="211414" y="58972"/>
                  <a:pt x="203486" y="65525"/>
                  <a:pt x="199522" y="73388"/>
                </a:cubicBezTo>
                <a:cubicBezTo>
                  <a:pt x="199522" y="73388"/>
                  <a:pt x="199522" y="73388"/>
                  <a:pt x="199522" y="34073"/>
                </a:cubicBezTo>
                <a:cubicBezTo>
                  <a:pt x="199522" y="34073"/>
                  <a:pt x="199522" y="34073"/>
                  <a:pt x="21141" y="34073"/>
                </a:cubicBezTo>
                <a:cubicBezTo>
                  <a:pt x="21141" y="34073"/>
                  <a:pt x="21141" y="34073"/>
                  <a:pt x="22463" y="174295"/>
                </a:cubicBezTo>
                <a:cubicBezTo>
                  <a:pt x="22463" y="174295"/>
                  <a:pt x="22463" y="174295"/>
                  <a:pt x="35676" y="174295"/>
                </a:cubicBezTo>
                <a:cubicBezTo>
                  <a:pt x="35676" y="174295"/>
                  <a:pt x="35676" y="174295"/>
                  <a:pt x="27748" y="133670"/>
                </a:cubicBezTo>
                <a:cubicBezTo>
                  <a:pt x="26427" y="129739"/>
                  <a:pt x="30391" y="125807"/>
                  <a:pt x="34355" y="125807"/>
                </a:cubicBezTo>
                <a:cubicBezTo>
                  <a:pt x="34355" y="125807"/>
                  <a:pt x="34355" y="125807"/>
                  <a:pt x="39640" y="125807"/>
                </a:cubicBezTo>
                <a:cubicBezTo>
                  <a:pt x="39640" y="125807"/>
                  <a:pt x="39640" y="125807"/>
                  <a:pt x="35676" y="108771"/>
                </a:cubicBezTo>
                <a:cubicBezTo>
                  <a:pt x="35676" y="106150"/>
                  <a:pt x="35676" y="102218"/>
                  <a:pt x="36997" y="98287"/>
                </a:cubicBezTo>
                <a:cubicBezTo>
                  <a:pt x="36997" y="98287"/>
                  <a:pt x="36997" y="98287"/>
                  <a:pt x="40961" y="91735"/>
                </a:cubicBezTo>
                <a:cubicBezTo>
                  <a:pt x="40961" y="91735"/>
                  <a:pt x="40961" y="91735"/>
                  <a:pt x="36997" y="72077"/>
                </a:cubicBezTo>
                <a:cubicBezTo>
                  <a:pt x="35676" y="68146"/>
                  <a:pt x="38319" y="64214"/>
                  <a:pt x="42283" y="62904"/>
                </a:cubicBezTo>
                <a:cubicBezTo>
                  <a:pt x="46247" y="62904"/>
                  <a:pt x="50211" y="65525"/>
                  <a:pt x="50211" y="69456"/>
                </a:cubicBezTo>
                <a:cubicBezTo>
                  <a:pt x="50211" y="69456"/>
                  <a:pt x="50211" y="69456"/>
                  <a:pt x="54175" y="89114"/>
                </a:cubicBezTo>
                <a:cubicBezTo>
                  <a:pt x="54175" y="89114"/>
                  <a:pt x="54175" y="89114"/>
                  <a:pt x="60781" y="94356"/>
                </a:cubicBezTo>
                <a:cubicBezTo>
                  <a:pt x="63424" y="95666"/>
                  <a:pt x="64745" y="99597"/>
                  <a:pt x="66067" y="103529"/>
                </a:cubicBezTo>
                <a:cubicBezTo>
                  <a:pt x="66067" y="103529"/>
                  <a:pt x="66067" y="103529"/>
                  <a:pt x="70031" y="125807"/>
                </a:cubicBezTo>
                <a:cubicBezTo>
                  <a:pt x="70031" y="125807"/>
                  <a:pt x="70031" y="125807"/>
                  <a:pt x="71352" y="125807"/>
                </a:cubicBezTo>
                <a:cubicBezTo>
                  <a:pt x="71352" y="125807"/>
                  <a:pt x="71352" y="125807"/>
                  <a:pt x="79280" y="94356"/>
                </a:cubicBezTo>
                <a:cubicBezTo>
                  <a:pt x="79280" y="93045"/>
                  <a:pt x="80601" y="91735"/>
                  <a:pt x="81923" y="91735"/>
                </a:cubicBezTo>
                <a:cubicBezTo>
                  <a:pt x="81923" y="91735"/>
                  <a:pt x="81923" y="91735"/>
                  <a:pt x="120241" y="100908"/>
                </a:cubicBezTo>
                <a:cubicBezTo>
                  <a:pt x="121563" y="100908"/>
                  <a:pt x="122884" y="102218"/>
                  <a:pt x="121563" y="103529"/>
                </a:cubicBezTo>
                <a:cubicBezTo>
                  <a:pt x="121563" y="103529"/>
                  <a:pt x="121563" y="103529"/>
                  <a:pt x="116277" y="125807"/>
                </a:cubicBezTo>
                <a:cubicBezTo>
                  <a:pt x="116277" y="125807"/>
                  <a:pt x="116277" y="125807"/>
                  <a:pt x="125527" y="125807"/>
                </a:cubicBezTo>
                <a:cubicBezTo>
                  <a:pt x="129491" y="125807"/>
                  <a:pt x="133455" y="129739"/>
                  <a:pt x="132133" y="133670"/>
                </a:cubicBezTo>
                <a:cubicBezTo>
                  <a:pt x="132133" y="133670"/>
                  <a:pt x="132133" y="133670"/>
                  <a:pt x="124205" y="174295"/>
                </a:cubicBezTo>
                <a:cubicBezTo>
                  <a:pt x="124205" y="174295"/>
                  <a:pt x="124205" y="174295"/>
                  <a:pt x="199522" y="174295"/>
                </a:cubicBezTo>
                <a:cubicBezTo>
                  <a:pt x="199522" y="174295"/>
                  <a:pt x="199522" y="174295"/>
                  <a:pt x="199522" y="158570"/>
                </a:cubicBezTo>
                <a:cubicBezTo>
                  <a:pt x="199522" y="158570"/>
                  <a:pt x="199522" y="158570"/>
                  <a:pt x="204807" y="161191"/>
                </a:cubicBezTo>
                <a:cubicBezTo>
                  <a:pt x="208771" y="163811"/>
                  <a:pt x="215378" y="165122"/>
                  <a:pt x="220663" y="163811"/>
                </a:cubicBezTo>
                <a:cubicBezTo>
                  <a:pt x="220663" y="163811"/>
                  <a:pt x="220663" y="163811"/>
                  <a:pt x="220663" y="184779"/>
                </a:cubicBezTo>
                <a:cubicBezTo>
                  <a:pt x="220663" y="191332"/>
                  <a:pt x="215378" y="195263"/>
                  <a:pt x="210092" y="195263"/>
                </a:cubicBezTo>
                <a:cubicBezTo>
                  <a:pt x="210092" y="195263"/>
                  <a:pt x="210092" y="195263"/>
                  <a:pt x="10571" y="195263"/>
                </a:cubicBezTo>
                <a:cubicBezTo>
                  <a:pt x="5285" y="195263"/>
                  <a:pt x="0" y="191332"/>
                  <a:pt x="0" y="184779"/>
                </a:cubicBezTo>
                <a:cubicBezTo>
                  <a:pt x="0" y="184779"/>
                  <a:pt x="0" y="184779"/>
                  <a:pt x="0" y="10484"/>
                </a:cubicBezTo>
                <a:cubicBezTo>
                  <a:pt x="0" y="7863"/>
                  <a:pt x="1321" y="5242"/>
                  <a:pt x="2643" y="2621"/>
                </a:cubicBezTo>
                <a:cubicBezTo>
                  <a:pt x="5285" y="0"/>
                  <a:pt x="7928" y="0"/>
                  <a:pt x="10571" y="0"/>
                </a:cubicBezTo>
                <a:close/>
              </a:path>
            </a:pathLst>
          </a:custGeom>
          <a:solidFill>
            <a:srgbClr val="005DA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39952" y="1444477"/>
            <a:ext cx="44436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1600">
                <a:cs typeface="+mn-ea"/>
                <a:sym typeface="+mn-lt"/>
              </a:rPr>
              <a:t>安全 </a:t>
            </a:r>
            <a:r>
              <a:rPr lang="en-US" altLang="zh-CN" sz="1600">
                <a:cs typeface="+mn-ea"/>
                <a:sym typeface="+mn-lt"/>
              </a:rPr>
              <a:t>— </a:t>
            </a:r>
            <a:r>
              <a:rPr lang="zh-CN" altLang="en-US" sz="1600">
                <a:cs typeface="+mn-ea"/>
                <a:sym typeface="+mn-lt"/>
              </a:rPr>
              <a:t>指判明的危险性不超过允许的限度</a:t>
            </a:r>
            <a:endParaRPr lang="en-US" altLang="zh-CN" sz="1600">
              <a:cs typeface="+mn-ea"/>
              <a:sym typeface="+mn-lt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1600">
                <a:cs typeface="+mn-ea"/>
                <a:sym typeface="+mn-lt"/>
              </a:rPr>
              <a:t>使人不受伤害和危害的影响</a:t>
            </a:r>
            <a:endParaRPr lang="en-US" altLang="zh-CN" sz="1600">
              <a:cs typeface="+mn-ea"/>
              <a:sym typeface="+mn-lt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1600">
                <a:cs typeface="+mn-ea"/>
                <a:sym typeface="+mn-lt"/>
              </a:rPr>
              <a:t>没有危险或灾难的威胁</a:t>
            </a:r>
            <a:endParaRPr lang="en-US" altLang="zh-CN" sz="1600">
              <a:cs typeface="+mn-ea"/>
              <a:sym typeface="+mn-lt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1600">
                <a:cs typeface="+mn-ea"/>
                <a:sym typeface="+mn-lt"/>
              </a:rPr>
              <a:t>不受财产损失的威胁的状况</a:t>
            </a:r>
            <a:endParaRPr lang="en-US" altLang="zh-CN" sz="1600">
              <a:cs typeface="+mn-ea"/>
              <a:sym typeface="+mn-lt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u"/>
            </a:pPr>
            <a:r>
              <a:rPr lang="zh-CN" altLang="en-US" sz="1600">
                <a:cs typeface="+mn-ea"/>
                <a:sym typeface="+mn-lt"/>
              </a:rPr>
              <a:t>没有危险，不产生伤害的一种状态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27705" y="798830"/>
            <a:ext cx="5490845" cy="529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“无危则安，无缺则全”</a:t>
            </a:r>
            <a:r>
              <a:rPr lang="en-US" altLang="zh-CN">
                <a:cs typeface="+mn-ea"/>
                <a:sym typeface="+mn-lt"/>
              </a:rPr>
              <a:t>=  </a:t>
            </a:r>
            <a:r>
              <a:rPr lang="zh-CN" altLang="en-US">
                <a:cs typeface="+mn-ea"/>
                <a:sym typeface="+mn-lt"/>
              </a:rPr>
              <a:t>安全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68" y="1359922"/>
            <a:ext cx="6751898" cy="30243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140">
              <a:cs typeface="+mn-ea"/>
            </a:endParaRPr>
          </a:p>
        </p:txBody>
      </p:sp>
      <p:sp>
        <p:nvSpPr>
          <p:cNvPr id="7171" name="Rectangle 21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sz="2250">
                <a:solidFill>
                  <a:schemeClr val="tx1"/>
                </a:solidFill>
                <a:latin typeface="+mn-ea"/>
                <a:cs typeface="+mn-ea"/>
              </a:rPr>
              <a:t>坚持</a:t>
            </a:r>
            <a:r>
              <a:rPr lang="en-US" altLang="zh-CN" sz="2250">
                <a:solidFill>
                  <a:schemeClr val="tx1"/>
                </a:solidFill>
                <a:latin typeface="+mn-ea"/>
                <a:cs typeface="+mn-ea"/>
              </a:rPr>
              <a:t>”</a:t>
            </a:r>
            <a:r>
              <a:rPr lang="zh-CN" altLang="en-US" sz="2250">
                <a:solidFill>
                  <a:schemeClr val="tx1"/>
                </a:solidFill>
                <a:latin typeface="+mn-ea"/>
                <a:cs typeface="+mn-ea"/>
              </a:rPr>
              <a:t>安全第一，预防为主</a:t>
            </a:r>
            <a:r>
              <a:rPr lang="en-US" altLang="zh-CN" sz="2250">
                <a:solidFill>
                  <a:schemeClr val="tx1"/>
                </a:solidFill>
                <a:latin typeface="+mn-ea"/>
                <a:cs typeface="+mn-ea"/>
              </a:rPr>
              <a:t>”</a:t>
            </a:r>
            <a:r>
              <a:rPr lang="zh-CN" altLang="en-US" sz="2250">
                <a:solidFill>
                  <a:schemeClr val="tx1"/>
                </a:solidFill>
                <a:latin typeface="+mn-ea"/>
                <a:cs typeface="+mn-ea"/>
              </a:rPr>
              <a:t>的方针</a:t>
            </a:r>
            <a:endParaRPr lang="zh-CN" altLang="en-US" sz="1500">
              <a:solidFill>
                <a:schemeClr val="tx1"/>
              </a:solidFill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899" y="1359922"/>
            <a:ext cx="2392101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407190" y="1684174"/>
            <a:ext cx="56634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  <a:buNone/>
            </a:pPr>
            <a:r>
              <a:rPr lang="en-US" altLang="zh-CN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《</a:t>
            </a: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中华人民共和国安全生产法</a:t>
            </a:r>
            <a:r>
              <a:rPr lang="en-US" altLang="zh-CN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》</a:t>
            </a: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明确规定，我国的安全生产管理工作，必须坚持“安全第一，预防为主 </a:t>
            </a:r>
            <a:r>
              <a:rPr lang="en-US" altLang="zh-CN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,</a:t>
            </a: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综合治理  ”的方针。</a:t>
            </a:r>
            <a:endParaRPr lang="en-US" altLang="zh-CN" sz="15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0356" y="2934071"/>
            <a:ext cx="5238582" cy="74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buClr>
                <a:srgbClr val="954F72"/>
              </a:buClr>
              <a:buNone/>
            </a:pPr>
            <a:r>
              <a:rPr lang="zh-CN" altLang="en-US" sz="1500" b="0">
                <a:solidFill>
                  <a:srgbClr val="FFFFFF"/>
                </a:solidFill>
                <a:latin typeface="+mn-ea"/>
                <a:ea typeface="+mn-ea"/>
                <a:cs typeface="+mn-ea"/>
              </a:rPr>
              <a:t>所有生产经营单位在组织生产过程中，必须把保护人的生命安全放在第一位。</a:t>
            </a:r>
            <a:endParaRPr lang="zh-CN" altLang="en-US" sz="1500" b="0">
              <a:solidFill>
                <a:srgbClr val="FFFFFF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16798" y="2728074"/>
            <a:ext cx="663736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74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74"/>
                            </p:stCondLst>
                            <p:childTnLst>
                              <p:par>
                                <p:cTn id="27" presetID="41" presetClass="entr" presetSubtype="0" fill="hold" grpId="2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/>
      <p:bldP spid="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804" y="163469"/>
            <a:ext cx="5076825" cy="534590"/>
          </a:xfrm>
          <a:prstGeom prst="rect">
            <a:avLst/>
          </a:prstGeom>
        </p:spPr>
        <p:txBody>
          <a:bodyPr/>
          <a:lstStyle/>
          <a:p>
            <a:r>
              <a:rPr lang="zh-CN" altLang="en-US">
                <a:solidFill>
                  <a:schemeClr val="tx1"/>
                </a:solidFill>
                <a:latin typeface="+mn-ea"/>
                <a:cs typeface="+mn-ea"/>
              </a:rPr>
              <a:t>消除隐患、事故苗子，预防为主</a:t>
            </a:r>
            <a:endParaRPr lang="en-US" altLang="zh-CN">
              <a:solidFill>
                <a:schemeClr val="tx1"/>
              </a:solidFill>
              <a:cs typeface="+mn-ea"/>
            </a:endParaRPr>
          </a:p>
        </p:txBody>
      </p:sp>
      <p:grpSp>
        <p:nvGrpSpPr>
          <p:cNvPr id="9221" name="Group 20"/>
          <p:cNvGrpSpPr/>
          <p:nvPr/>
        </p:nvGrpSpPr>
        <p:grpSpPr>
          <a:xfrm>
            <a:off x="4522366" y="2103649"/>
            <a:ext cx="3448202" cy="2685924"/>
            <a:chOff x="1020" y="2477"/>
            <a:chExt cx="1542" cy="1271"/>
          </a:xfrm>
          <a:effectLst>
            <a:outerShdw blurRad="533400" dist="177800" dir="9600000" sx="106000" sy="106000" algn="tr" rotWithShape="0">
              <a:schemeClr val="tx1">
                <a:alpha val="40000"/>
              </a:schemeClr>
            </a:outerShdw>
          </a:effectLst>
        </p:grpSpPr>
        <p:sp>
          <p:nvSpPr>
            <p:cNvPr id="9228" name="AutoShape 17"/>
            <p:cNvSpPr>
              <a:spLocks noChangeArrowheads="1"/>
            </p:cNvSpPr>
            <p:nvPr/>
          </p:nvSpPr>
          <p:spPr bwMode="auto">
            <a:xfrm>
              <a:off x="1020" y="2478"/>
              <a:ext cx="1542" cy="127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>
              <a:noFill/>
            </a:ln>
            <a:effectLst>
              <a:outerShdw blurRad="88900" dist="75434" dir="2699997" algn="tl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 fontAlgn="auto">
                <a:lnSpc>
                  <a:spcPct val="15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+mn-ea"/>
                  <a:cs typeface="+mn-ea"/>
                </a:rPr>
                <a:t>300</a:t>
              </a:r>
              <a:endParaRPr lang="en-US" altLang="zh-CN" sz="400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229" name="AutoShape 18"/>
            <p:cNvSpPr>
              <a:spLocks noChangeArrowheads="1"/>
            </p:cNvSpPr>
            <p:nvPr/>
          </p:nvSpPr>
          <p:spPr bwMode="auto">
            <a:xfrm>
              <a:off x="1570" y="2477"/>
              <a:ext cx="438" cy="363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 w="508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 fontAlgn="auto">
                <a:lnSpc>
                  <a:spcPct val="15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  <a:cs typeface="+mn-ea"/>
                </a:rPr>
                <a:t>29</a:t>
              </a:r>
              <a:endParaRPr lang="en-US" altLang="zh-CN" sz="140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230" name="AutoShape 19"/>
            <p:cNvSpPr>
              <a:spLocks noChangeArrowheads="1"/>
            </p:cNvSpPr>
            <p:nvPr/>
          </p:nvSpPr>
          <p:spPr bwMode="auto">
            <a:xfrm>
              <a:off x="1701" y="2478"/>
              <a:ext cx="181" cy="146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508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 fontAlgn="auto">
                <a:lnSpc>
                  <a:spcPct val="15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ea"/>
                  <a:cs typeface="+mn-ea"/>
                </a:rPr>
                <a:t>1</a:t>
              </a:r>
              <a:endParaRPr lang="en-US" altLang="zh-CN" sz="140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9222" name="Rectangle 21"/>
          <p:cNvSpPr>
            <a:spLocks noChangeArrowheads="1"/>
          </p:cNvSpPr>
          <p:nvPr/>
        </p:nvSpPr>
        <p:spPr bwMode="auto">
          <a:xfrm>
            <a:off x="5535575" y="1240830"/>
            <a:ext cx="161925" cy="1619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</a:ln>
        </p:spPr>
        <p:txBody>
          <a:bodyPr wrap="none" anchor="ctr"/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850">
              <a:ea typeface="+mn-ea"/>
              <a:cs typeface="+mn-ea"/>
            </a:endParaRPr>
          </a:p>
        </p:txBody>
      </p:sp>
      <p:sp>
        <p:nvSpPr>
          <p:cNvPr id="9223" name="Rectangle 22"/>
          <p:cNvSpPr>
            <a:spLocks noChangeArrowheads="1"/>
          </p:cNvSpPr>
          <p:nvPr/>
        </p:nvSpPr>
        <p:spPr bwMode="auto">
          <a:xfrm>
            <a:off x="5752269" y="1186062"/>
            <a:ext cx="11929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200">
                <a:ea typeface="+mn-ea"/>
                <a:cs typeface="+mn-ea"/>
              </a:rPr>
              <a:t>重伤或死亡</a:t>
            </a:r>
            <a:r>
              <a:rPr lang="en-US" altLang="zh-CN" sz="1200">
                <a:ea typeface="+mn-ea"/>
                <a:cs typeface="+mn-ea"/>
              </a:rPr>
              <a:t>1</a:t>
            </a:r>
            <a:r>
              <a:rPr lang="zh-CN" altLang="en-US" sz="1200">
                <a:ea typeface="+mn-ea"/>
                <a:cs typeface="+mn-ea"/>
              </a:rPr>
              <a:t>起</a:t>
            </a:r>
            <a:endParaRPr lang="zh-CN" altLang="en-US" sz="1200">
              <a:ea typeface="+mn-ea"/>
              <a:cs typeface="+mn-ea"/>
            </a:endParaRPr>
          </a:p>
        </p:txBody>
      </p:sp>
      <p:sp>
        <p:nvSpPr>
          <p:cNvPr id="9224" name="Rectangle 23"/>
          <p:cNvSpPr>
            <a:spLocks noChangeArrowheads="1"/>
          </p:cNvSpPr>
          <p:nvPr/>
        </p:nvSpPr>
        <p:spPr bwMode="auto">
          <a:xfrm>
            <a:off x="5535575" y="1509911"/>
            <a:ext cx="161925" cy="161925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</a:ln>
        </p:spPr>
        <p:txBody>
          <a:bodyPr wrap="none" anchor="ctr"/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850">
              <a:ea typeface="+mn-ea"/>
              <a:cs typeface="+mn-ea"/>
            </a:endParaRPr>
          </a:p>
        </p:txBody>
      </p:sp>
      <p:sp>
        <p:nvSpPr>
          <p:cNvPr id="9225" name="Rectangle 24"/>
          <p:cNvSpPr>
            <a:spLocks noChangeArrowheads="1"/>
          </p:cNvSpPr>
          <p:nvPr/>
        </p:nvSpPr>
        <p:spPr bwMode="auto">
          <a:xfrm>
            <a:off x="5535575" y="1780183"/>
            <a:ext cx="161925" cy="161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850">
              <a:ea typeface="+mn-ea"/>
              <a:cs typeface="+mn-ea"/>
            </a:endParaRPr>
          </a:p>
        </p:txBody>
      </p:sp>
      <p:sp>
        <p:nvSpPr>
          <p:cNvPr id="9226" name="Rectangle 25"/>
          <p:cNvSpPr>
            <a:spLocks noChangeArrowheads="1"/>
          </p:cNvSpPr>
          <p:nvPr/>
        </p:nvSpPr>
        <p:spPr bwMode="auto">
          <a:xfrm>
            <a:off x="5752268" y="1456333"/>
            <a:ext cx="12779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200">
                <a:ea typeface="+mn-ea"/>
                <a:cs typeface="+mn-ea"/>
              </a:rPr>
              <a:t>轻伤或微伤</a:t>
            </a:r>
            <a:r>
              <a:rPr lang="en-US" altLang="zh-CN" sz="1200">
                <a:ea typeface="+mn-ea"/>
                <a:cs typeface="+mn-ea"/>
              </a:rPr>
              <a:t>29</a:t>
            </a:r>
            <a:r>
              <a:rPr lang="zh-CN" altLang="en-US" sz="1200">
                <a:ea typeface="+mn-ea"/>
                <a:cs typeface="+mn-ea"/>
              </a:rPr>
              <a:t>起</a:t>
            </a:r>
            <a:endParaRPr lang="zh-CN" altLang="en-US" sz="1200">
              <a:ea typeface="+mn-ea"/>
              <a:cs typeface="+mn-ea"/>
            </a:endParaRPr>
          </a:p>
        </p:txBody>
      </p:sp>
      <p:sp>
        <p:nvSpPr>
          <p:cNvPr id="9227" name="Rectangle 26"/>
          <p:cNvSpPr>
            <a:spLocks noChangeArrowheads="1"/>
          </p:cNvSpPr>
          <p:nvPr/>
        </p:nvSpPr>
        <p:spPr bwMode="auto">
          <a:xfrm>
            <a:off x="5752270" y="1726606"/>
            <a:ext cx="18359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3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200">
                <a:ea typeface="+mn-ea"/>
                <a:cs typeface="+mn-ea"/>
              </a:rPr>
              <a:t>无伤害或事故苗子</a:t>
            </a:r>
            <a:r>
              <a:rPr lang="en-US" altLang="zh-CN" sz="1200">
                <a:ea typeface="+mn-ea"/>
                <a:cs typeface="+mn-ea"/>
              </a:rPr>
              <a:t>300</a:t>
            </a:r>
            <a:r>
              <a:rPr lang="zh-CN" altLang="en-US" sz="1200">
                <a:ea typeface="+mn-ea"/>
                <a:cs typeface="+mn-ea"/>
              </a:rPr>
              <a:t>起</a:t>
            </a:r>
            <a:endParaRPr lang="zh-CN" altLang="en-US" sz="1200">
              <a:ea typeface="+mn-ea"/>
              <a:cs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44444" y="1365130"/>
            <a:ext cx="4855085" cy="2254172"/>
          </a:xfrm>
          <a:prstGeom prst="roundRect">
            <a:avLst/>
          </a:prstGeom>
          <a:solidFill>
            <a:schemeClr val="accent3"/>
          </a:solidFill>
          <a:ln w="50800">
            <a:noFill/>
          </a:ln>
          <a:effectLst>
            <a:outerShdw blurRad="127000" dist="63500" dir="2700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事故的发生有原因和预兆，一次重大事故前必然孕育着许多事故苗子</a:t>
            </a:r>
            <a:r>
              <a:rPr lang="en-US" altLang="zh-CN" sz="1400" b="0">
                <a:solidFill>
                  <a:schemeClr val="bg1"/>
                </a:solidFill>
                <a:latin typeface="+mn-ea"/>
                <a:cs typeface="+mn-ea"/>
              </a:rPr>
              <a:t>,</a:t>
            </a: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消除“事故苗子”避免事故的发生</a:t>
            </a:r>
            <a:endParaRPr lang="zh-CN" altLang="en-US" sz="1400" b="0">
              <a:solidFill>
                <a:schemeClr val="bg1"/>
              </a:solidFill>
              <a:latin typeface="+mn-ea"/>
              <a:cs typeface="+mn-ea"/>
            </a:endParaRPr>
          </a:p>
          <a:p>
            <a:pPr lvl="0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2000">
                <a:solidFill>
                  <a:schemeClr val="bg1"/>
                </a:solidFill>
                <a:latin typeface="+mn-ea"/>
                <a:cs typeface="+mn-ea"/>
              </a:rPr>
              <a:t>“事故金字塔理论”</a:t>
            </a:r>
            <a:endParaRPr lang="zh-CN" altLang="en-US" sz="2000">
              <a:solidFill>
                <a:schemeClr val="bg1"/>
              </a:solidFill>
              <a:latin typeface="+mn-ea"/>
              <a:cs typeface="+mn-ea"/>
            </a:endParaRPr>
          </a:p>
          <a:p>
            <a:pPr lvl="0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对</a:t>
            </a:r>
            <a:r>
              <a:rPr lang="en-US" altLang="zh-CN" sz="1400" b="0">
                <a:solidFill>
                  <a:schemeClr val="bg1"/>
                </a:solidFill>
                <a:latin typeface="+mn-ea"/>
                <a:cs typeface="+mn-ea"/>
              </a:rPr>
              <a:t>330</a:t>
            </a: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起跌倒事故分析</a:t>
            </a:r>
            <a:endParaRPr lang="zh-CN" altLang="en-US" sz="1400" b="0">
              <a:solidFill>
                <a:schemeClr val="bg1"/>
              </a:solidFill>
              <a:latin typeface="+mn-ea"/>
              <a:cs typeface="+mn-ea"/>
            </a:endParaRPr>
          </a:p>
          <a:p>
            <a:pPr lvl="0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en-US" altLang="zh-CN" sz="1400" b="0">
                <a:solidFill>
                  <a:schemeClr val="bg1"/>
                </a:solidFill>
                <a:latin typeface="+mn-ea"/>
                <a:cs typeface="+mn-ea"/>
              </a:rPr>
              <a:t>300</a:t>
            </a: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：</a:t>
            </a:r>
            <a:r>
              <a:rPr lang="en-US" altLang="zh-CN" sz="1400" b="0">
                <a:solidFill>
                  <a:schemeClr val="bg1"/>
                </a:solidFill>
                <a:latin typeface="+mn-ea"/>
                <a:cs typeface="+mn-ea"/>
              </a:rPr>
              <a:t>29</a:t>
            </a:r>
            <a:r>
              <a:rPr lang="zh-CN" altLang="en-US" sz="1400" b="0">
                <a:solidFill>
                  <a:schemeClr val="bg1"/>
                </a:solidFill>
                <a:latin typeface="+mn-ea"/>
                <a:cs typeface="+mn-ea"/>
              </a:rPr>
              <a:t>：</a:t>
            </a:r>
            <a:r>
              <a:rPr lang="en-US" altLang="zh-CN" sz="1400" b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altLang="zh-CN" sz="1400" b="0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tx1"/>
                </a:solidFill>
                <a:cs typeface="+mn-ea"/>
              </a:rPr>
              <a:t>造成生产安全事故的原因</a:t>
            </a:r>
            <a:endParaRPr lang="zh-CN" altLang="en-US" b="1">
              <a:solidFill>
                <a:schemeClr val="tx1"/>
              </a:solidFill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10" y="969873"/>
            <a:ext cx="1530690" cy="41736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105036" y="841551"/>
            <a:ext cx="3966510" cy="3850804"/>
            <a:chOff x="3898899" y="1231900"/>
            <a:chExt cx="4426998" cy="4440389"/>
          </a:xfrm>
          <a:effectLst/>
        </p:grpSpPr>
        <p:sp>
          <p:nvSpPr>
            <p:cNvPr id="39" name="椭圆 38"/>
            <p:cNvSpPr/>
            <p:nvPr/>
          </p:nvSpPr>
          <p:spPr>
            <a:xfrm>
              <a:off x="3898899" y="3978275"/>
              <a:ext cx="1647825" cy="1647825"/>
            </a:xfrm>
            <a:prstGeom prst="ellipse">
              <a:avLst/>
            </a:prstGeom>
            <a:solidFill>
              <a:srgbClr val="005DA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6678072" y="4024463"/>
              <a:ext cx="1647825" cy="1647826"/>
            </a:xfrm>
            <a:prstGeom prst="ellipse">
              <a:avLst/>
            </a:prstGeom>
            <a:solidFill>
              <a:srgbClr val="40404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6645276" y="1231900"/>
              <a:ext cx="1647825" cy="1647825"/>
            </a:xfrm>
            <a:prstGeom prst="ellipse">
              <a:avLst/>
            </a:prstGeom>
            <a:solidFill>
              <a:srgbClr val="005DA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898899" y="1231900"/>
              <a:ext cx="1647825" cy="1647825"/>
            </a:xfrm>
            <a:prstGeom prst="ellipse">
              <a:avLst/>
            </a:prstGeom>
            <a:solidFill>
              <a:srgbClr val="40404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3" name="任意多边形: 形状 20"/>
            <p:cNvSpPr/>
            <p:nvPr/>
          </p:nvSpPr>
          <p:spPr>
            <a:xfrm>
              <a:off x="6645276" y="2055813"/>
              <a:ext cx="823912" cy="823913"/>
            </a:xfrm>
            <a:custGeom>
              <a:avLst/>
              <a:gdLst>
                <a:gd name="connsiteX0" fmla="*/ 0 w 1371599"/>
                <a:gd name="connsiteY0" fmla="*/ 0 h 1371600"/>
                <a:gd name="connsiteX1" fmla="*/ 1371599 w 1371599"/>
                <a:gd name="connsiteY1" fmla="*/ 0 h 1371600"/>
                <a:gd name="connsiteX2" fmla="*/ 1371599 w 1371599"/>
                <a:gd name="connsiteY2" fmla="*/ 1371600 h 1371600"/>
                <a:gd name="connsiteX3" fmla="*/ 1231362 w 1371599"/>
                <a:gd name="connsiteY3" fmla="*/ 1364519 h 1371600"/>
                <a:gd name="connsiteX4" fmla="*/ 0 w 1371599"/>
                <a:gd name="connsiteY4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599" h="1371600">
                  <a:moveTo>
                    <a:pt x="0" y="0"/>
                  </a:moveTo>
                  <a:lnTo>
                    <a:pt x="1371599" y="0"/>
                  </a:lnTo>
                  <a:lnTo>
                    <a:pt x="1371599" y="1371600"/>
                  </a:lnTo>
                  <a:lnTo>
                    <a:pt x="1231362" y="1364519"/>
                  </a:lnTo>
                  <a:cubicBezTo>
                    <a:pt x="539724" y="1294279"/>
                    <a:pt x="0" y="71017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4" name="任意多边形: 形状 21"/>
            <p:cNvSpPr/>
            <p:nvPr/>
          </p:nvSpPr>
          <p:spPr>
            <a:xfrm>
              <a:off x="6645275" y="3978275"/>
              <a:ext cx="823913" cy="823913"/>
            </a:xfrm>
            <a:custGeom>
              <a:avLst/>
              <a:gdLst>
                <a:gd name="connsiteX0" fmla="*/ 1371600 w 1371600"/>
                <a:gd name="connsiteY0" fmla="*/ 0 h 1371600"/>
                <a:gd name="connsiteX1" fmla="*/ 1371600 w 1371600"/>
                <a:gd name="connsiteY1" fmla="*/ 1371600 h 1371600"/>
                <a:gd name="connsiteX2" fmla="*/ 0 w 1371600"/>
                <a:gd name="connsiteY2" fmla="*/ 1371600 h 1371600"/>
                <a:gd name="connsiteX3" fmla="*/ 1371600 w 1371600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600" h="1371600">
                  <a:moveTo>
                    <a:pt x="1371600" y="0"/>
                  </a:moveTo>
                  <a:lnTo>
                    <a:pt x="1371600" y="1371600"/>
                  </a:lnTo>
                  <a:lnTo>
                    <a:pt x="0" y="1371600"/>
                  </a:ln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5" name="任意多边形: 形状 22"/>
            <p:cNvSpPr/>
            <p:nvPr/>
          </p:nvSpPr>
          <p:spPr>
            <a:xfrm>
              <a:off x="4722813" y="3978275"/>
              <a:ext cx="823912" cy="823913"/>
            </a:xfrm>
            <a:custGeom>
              <a:avLst/>
              <a:gdLst>
                <a:gd name="connsiteX0" fmla="*/ 0 w 1371599"/>
                <a:gd name="connsiteY0" fmla="*/ 0 h 1371600"/>
                <a:gd name="connsiteX1" fmla="*/ 140237 w 1371599"/>
                <a:gd name="connsiteY1" fmla="*/ 7082 h 1371600"/>
                <a:gd name="connsiteX2" fmla="*/ 1371599 w 1371599"/>
                <a:gd name="connsiteY2" fmla="*/ 1371600 h 1371600"/>
                <a:gd name="connsiteX3" fmla="*/ 0 w 1371599"/>
                <a:gd name="connsiteY3" fmla="*/ 137160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599" h="1371600">
                  <a:moveTo>
                    <a:pt x="0" y="0"/>
                  </a:moveTo>
                  <a:lnTo>
                    <a:pt x="140237" y="7082"/>
                  </a:lnTo>
                  <a:cubicBezTo>
                    <a:pt x="831875" y="77321"/>
                    <a:pt x="1371599" y="661431"/>
                    <a:pt x="1371599" y="1371600"/>
                  </a:cubicBezTo>
                  <a:lnTo>
                    <a:pt x="0" y="137160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6" name="任意多边形: 形状 23"/>
            <p:cNvSpPr/>
            <p:nvPr/>
          </p:nvSpPr>
          <p:spPr>
            <a:xfrm>
              <a:off x="4722813" y="2055813"/>
              <a:ext cx="823912" cy="823913"/>
            </a:xfrm>
            <a:custGeom>
              <a:avLst/>
              <a:gdLst>
                <a:gd name="connsiteX0" fmla="*/ 0 w 1371599"/>
                <a:gd name="connsiteY0" fmla="*/ 0 h 1371600"/>
                <a:gd name="connsiteX1" fmla="*/ 1371599 w 1371599"/>
                <a:gd name="connsiteY1" fmla="*/ 0 h 1371600"/>
                <a:gd name="connsiteX2" fmla="*/ 140237 w 1371599"/>
                <a:gd name="connsiteY2" fmla="*/ 1364519 h 1371600"/>
                <a:gd name="connsiteX3" fmla="*/ 0 w 1371599"/>
                <a:gd name="connsiteY3" fmla="*/ 137160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599" h="1371600">
                  <a:moveTo>
                    <a:pt x="0" y="0"/>
                  </a:moveTo>
                  <a:lnTo>
                    <a:pt x="1371599" y="0"/>
                  </a:lnTo>
                  <a:cubicBezTo>
                    <a:pt x="1371599" y="710170"/>
                    <a:pt x="831875" y="1294279"/>
                    <a:pt x="140237" y="1364519"/>
                  </a:cubicBezTo>
                  <a:lnTo>
                    <a:pt x="0" y="137160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7" name="任意多边形: 形状 25"/>
            <p:cNvSpPr/>
            <p:nvPr/>
          </p:nvSpPr>
          <p:spPr>
            <a:xfrm>
              <a:off x="6957819" y="4299906"/>
              <a:ext cx="356113" cy="356833"/>
            </a:xfrm>
            <a:custGeom>
              <a:avLst/>
              <a:gdLst>
                <a:gd name="connsiteX0" fmla="*/ 319678 w 335871"/>
                <a:gd name="connsiteY0" fmla="*/ 161925 h 336550"/>
                <a:gd name="connsiteX1" fmla="*/ 325076 w 335871"/>
                <a:gd name="connsiteY1" fmla="*/ 161925 h 336550"/>
                <a:gd name="connsiteX2" fmla="*/ 325076 w 335871"/>
                <a:gd name="connsiteY2" fmla="*/ 172720 h 336550"/>
                <a:gd name="connsiteX3" fmla="*/ 334522 w 335871"/>
                <a:gd name="connsiteY3" fmla="*/ 168672 h 336550"/>
                <a:gd name="connsiteX4" fmla="*/ 335871 w 335871"/>
                <a:gd name="connsiteY4" fmla="*/ 175419 h 336550"/>
                <a:gd name="connsiteX5" fmla="*/ 326425 w 335871"/>
                <a:gd name="connsiteY5" fmla="*/ 176769 h 336550"/>
                <a:gd name="connsiteX6" fmla="*/ 333172 w 335871"/>
                <a:gd name="connsiteY6" fmla="*/ 186214 h 336550"/>
                <a:gd name="connsiteX7" fmla="*/ 327775 w 335871"/>
                <a:gd name="connsiteY7" fmla="*/ 188913 h 336550"/>
                <a:gd name="connsiteX8" fmla="*/ 322377 w 335871"/>
                <a:gd name="connsiteY8" fmla="*/ 179467 h 336550"/>
                <a:gd name="connsiteX9" fmla="*/ 316980 w 335871"/>
                <a:gd name="connsiteY9" fmla="*/ 188913 h 336550"/>
                <a:gd name="connsiteX10" fmla="*/ 311582 w 335871"/>
                <a:gd name="connsiteY10" fmla="*/ 186214 h 336550"/>
                <a:gd name="connsiteX11" fmla="*/ 318329 w 335871"/>
                <a:gd name="connsiteY11" fmla="*/ 176769 h 336550"/>
                <a:gd name="connsiteX12" fmla="*/ 308883 w 335871"/>
                <a:gd name="connsiteY12" fmla="*/ 175419 h 336550"/>
                <a:gd name="connsiteX13" fmla="*/ 310233 w 335871"/>
                <a:gd name="connsiteY13" fmla="*/ 168672 h 336550"/>
                <a:gd name="connsiteX14" fmla="*/ 319678 w 335871"/>
                <a:gd name="connsiteY14" fmla="*/ 172720 h 336550"/>
                <a:gd name="connsiteX15" fmla="*/ 319678 w 335871"/>
                <a:gd name="connsiteY15" fmla="*/ 161925 h 336550"/>
                <a:gd name="connsiteX16" fmla="*/ 274968 w 335871"/>
                <a:gd name="connsiteY16" fmla="*/ 88900 h 336550"/>
                <a:gd name="connsiteX17" fmla="*/ 284060 w 335871"/>
                <a:gd name="connsiteY17" fmla="*/ 88900 h 336550"/>
                <a:gd name="connsiteX18" fmla="*/ 282762 w 335871"/>
                <a:gd name="connsiteY18" fmla="*/ 104878 h 336550"/>
                <a:gd name="connsiteX19" fmla="*/ 298348 w 335871"/>
                <a:gd name="connsiteY19" fmla="*/ 98220 h 336550"/>
                <a:gd name="connsiteX20" fmla="*/ 300946 w 335871"/>
                <a:gd name="connsiteY20" fmla="*/ 108872 h 336550"/>
                <a:gd name="connsiteX21" fmla="*/ 285359 w 335871"/>
                <a:gd name="connsiteY21" fmla="*/ 111535 h 336550"/>
                <a:gd name="connsiteX22" fmla="*/ 295751 w 335871"/>
                <a:gd name="connsiteY22" fmla="*/ 124849 h 336550"/>
                <a:gd name="connsiteX23" fmla="*/ 287957 w 335871"/>
                <a:gd name="connsiteY23" fmla="*/ 130175 h 336550"/>
                <a:gd name="connsiteX24" fmla="*/ 278865 w 335871"/>
                <a:gd name="connsiteY24" fmla="*/ 115529 h 336550"/>
                <a:gd name="connsiteX25" fmla="*/ 271072 w 335871"/>
                <a:gd name="connsiteY25" fmla="*/ 130175 h 336550"/>
                <a:gd name="connsiteX26" fmla="*/ 263278 w 335871"/>
                <a:gd name="connsiteY26" fmla="*/ 124849 h 336550"/>
                <a:gd name="connsiteX27" fmla="*/ 273669 w 335871"/>
                <a:gd name="connsiteY27" fmla="*/ 111535 h 336550"/>
                <a:gd name="connsiteX28" fmla="*/ 258083 w 335871"/>
                <a:gd name="connsiteY28" fmla="*/ 108872 h 336550"/>
                <a:gd name="connsiteX29" fmla="*/ 260681 w 335871"/>
                <a:gd name="connsiteY29" fmla="*/ 98220 h 336550"/>
                <a:gd name="connsiteX30" fmla="*/ 276267 w 335871"/>
                <a:gd name="connsiteY30" fmla="*/ 104878 h 336550"/>
                <a:gd name="connsiteX31" fmla="*/ 274968 w 335871"/>
                <a:gd name="connsiteY31" fmla="*/ 88900 h 336550"/>
                <a:gd name="connsiteX32" fmla="*/ 139677 w 335871"/>
                <a:gd name="connsiteY32" fmla="*/ 69850 h 336550"/>
                <a:gd name="connsiteX33" fmla="*/ 51708 w 335871"/>
                <a:gd name="connsiteY33" fmla="*/ 173788 h 336550"/>
                <a:gd name="connsiteX34" fmla="*/ 95036 w 335871"/>
                <a:gd name="connsiteY34" fmla="*/ 173788 h 336550"/>
                <a:gd name="connsiteX35" fmla="*/ 105540 w 335871"/>
                <a:gd name="connsiteY35" fmla="*/ 197470 h 336550"/>
                <a:gd name="connsiteX36" fmla="*/ 51708 w 335871"/>
                <a:gd name="connsiteY36" fmla="*/ 261938 h 336550"/>
                <a:gd name="connsiteX37" fmla="*/ 226333 w 335871"/>
                <a:gd name="connsiteY37" fmla="*/ 261938 h 336550"/>
                <a:gd name="connsiteX38" fmla="*/ 172501 w 335871"/>
                <a:gd name="connsiteY38" fmla="*/ 197470 h 336550"/>
                <a:gd name="connsiteX39" fmla="*/ 183005 w 335871"/>
                <a:gd name="connsiteY39" fmla="*/ 173788 h 336550"/>
                <a:gd name="connsiteX40" fmla="*/ 226333 w 335871"/>
                <a:gd name="connsiteY40" fmla="*/ 173788 h 336550"/>
                <a:gd name="connsiteX41" fmla="*/ 139677 w 335871"/>
                <a:gd name="connsiteY41" fmla="*/ 69850 h 336550"/>
                <a:gd name="connsiteX42" fmla="*/ 65274 w 335871"/>
                <a:gd name="connsiteY42" fmla="*/ 38100 h 336550"/>
                <a:gd name="connsiteX43" fmla="*/ 31503 w 335871"/>
                <a:gd name="connsiteY43" fmla="*/ 83304 h 336550"/>
                <a:gd name="connsiteX44" fmla="*/ 37998 w 335871"/>
                <a:gd name="connsiteY44" fmla="*/ 140475 h 336550"/>
                <a:gd name="connsiteX45" fmla="*/ 39297 w 335871"/>
                <a:gd name="connsiteY45" fmla="*/ 144463 h 336550"/>
                <a:gd name="connsiteX46" fmla="*/ 69171 w 335871"/>
                <a:gd name="connsiteY46" fmla="*/ 108566 h 336550"/>
                <a:gd name="connsiteX47" fmla="*/ 65274 w 335871"/>
                <a:gd name="connsiteY47" fmla="*/ 38100 h 336550"/>
                <a:gd name="connsiteX48" fmla="*/ 299132 w 335871"/>
                <a:gd name="connsiteY48" fmla="*/ 34925 h 336550"/>
                <a:gd name="connsiteX49" fmla="*/ 305935 w 335871"/>
                <a:gd name="connsiteY49" fmla="*/ 34925 h 336550"/>
                <a:gd name="connsiteX50" fmla="*/ 304575 w 335871"/>
                <a:gd name="connsiteY50" fmla="*/ 45720 h 336550"/>
                <a:gd name="connsiteX51" fmla="*/ 314100 w 335871"/>
                <a:gd name="connsiteY51" fmla="*/ 41672 h 336550"/>
                <a:gd name="connsiteX52" fmla="*/ 316821 w 335871"/>
                <a:gd name="connsiteY52" fmla="*/ 47070 h 336550"/>
                <a:gd name="connsiteX53" fmla="*/ 305935 w 335871"/>
                <a:gd name="connsiteY53" fmla="*/ 49769 h 336550"/>
                <a:gd name="connsiteX54" fmla="*/ 312739 w 335871"/>
                <a:gd name="connsiteY54" fmla="*/ 57865 h 336550"/>
                <a:gd name="connsiteX55" fmla="*/ 307296 w 335871"/>
                <a:gd name="connsiteY55" fmla="*/ 61913 h 336550"/>
                <a:gd name="connsiteX56" fmla="*/ 301853 w 335871"/>
                <a:gd name="connsiteY56" fmla="*/ 52467 h 336550"/>
                <a:gd name="connsiteX57" fmla="*/ 296410 w 335871"/>
                <a:gd name="connsiteY57" fmla="*/ 61913 h 336550"/>
                <a:gd name="connsiteX58" fmla="*/ 290968 w 335871"/>
                <a:gd name="connsiteY58" fmla="*/ 57865 h 336550"/>
                <a:gd name="connsiteX59" fmla="*/ 297771 w 335871"/>
                <a:gd name="connsiteY59" fmla="*/ 49769 h 336550"/>
                <a:gd name="connsiteX60" fmla="*/ 288246 w 335871"/>
                <a:gd name="connsiteY60" fmla="*/ 47070 h 336550"/>
                <a:gd name="connsiteX61" fmla="*/ 289607 w 335871"/>
                <a:gd name="connsiteY61" fmla="*/ 41672 h 336550"/>
                <a:gd name="connsiteX62" fmla="*/ 300493 w 335871"/>
                <a:gd name="connsiteY62" fmla="*/ 45720 h 336550"/>
                <a:gd name="connsiteX63" fmla="*/ 299132 w 335871"/>
                <a:gd name="connsiteY63" fmla="*/ 34925 h 336550"/>
                <a:gd name="connsiteX64" fmla="*/ 219554 w 335871"/>
                <a:gd name="connsiteY64" fmla="*/ 26988 h 336550"/>
                <a:gd name="connsiteX65" fmla="*/ 230195 w 335871"/>
                <a:gd name="connsiteY65" fmla="*/ 26988 h 336550"/>
                <a:gd name="connsiteX66" fmla="*/ 228865 w 335871"/>
                <a:gd name="connsiteY66" fmla="*/ 45509 h 336550"/>
                <a:gd name="connsiteX67" fmla="*/ 246156 w 335871"/>
                <a:gd name="connsiteY67" fmla="*/ 38894 h 336550"/>
                <a:gd name="connsiteX68" fmla="*/ 250146 w 335871"/>
                <a:gd name="connsiteY68" fmla="*/ 49478 h 336550"/>
                <a:gd name="connsiteX69" fmla="*/ 231525 w 335871"/>
                <a:gd name="connsiteY69" fmla="*/ 53446 h 336550"/>
                <a:gd name="connsiteX70" fmla="*/ 244826 w 335871"/>
                <a:gd name="connsiteY70" fmla="*/ 67999 h 336550"/>
                <a:gd name="connsiteX71" fmla="*/ 235515 w 335871"/>
                <a:gd name="connsiteY71" fmla="*/ 74613 h 336550"/>
                <a:gd name="connsiteX72" fmla="*/ 224874 w 335871"/>
                <a:gd name="connsiteY72" fmla="*/ 57415 h 336550"/>
                <a:gd name="connsiteX73" fmla="*/ 215564 w 335871"/>
                <a:gd name="connsiteY73" fmla="*/ 74613 h 336550"/>
                <a:gd name="connsiteX74" fmla="*/ 206253 w 335871"/>
                <a:gd name="connsiteY74" fmla="*/ 67999 h 336550"/>
                <a:gd name="connsiteX75" fmla="*/ 219554 w 335871"/>
                <a:gd name="connsiteY75" fmla="*/ 53446 h 336550"/>
                <a:gd name="connsiteX76" fmla="*/ 200933 w 335871"/>
                <a:gd name="connsiteY76" fmla="*/ 49478 h 336550"/>
                <a:gd name="connsiteX77" fmla="*/ 203593 w 335871"/>
                <a:gd name="connsiteY77" fmla="*/ 38894 h 336550"/>
                <a:gd name="connsiteX78" fmla="*/ 220884 w 335871"/>
                <a:gd name="connsiteY78" fmla="*/ 45509 h 336550"/>
                <a:gd name="connsiteX79" fmla="*/ 219554 w 335871"/>
                <a:gd name="connsiteY79" fmla="*/ 26988 h 336550"/>
                <a:gd name="connsiteX80" fmla="*/ 92447 w 335871"/>
                <a:gd name="connsiteY80" fmla="*/ 0 h 336550"/>
                <a:gd name="connsiteX81" fmla="*/ 106958 w 335871"/>
                <a:gd name="connsiteY81" fmla="*/ 7919 h 336550"/>
                <a:gd name="connsiteX82" fmla="*/ 105639 w 335871"/>
                <a:gd name="connsiteY82" fmla="*/ 23756 h 336550"/>
                <a:gd name="connsiteX83" fmla="*/ 91128 w 335871"/>
                <a:gd name="connsiteY83" fmla="*/ 81828 h 336550"/>
                <a:gd name="connsiteX84" fmla="*/ 128065 w 335871"/>
                <a:gd name="connsiteY84" fmla="*/ 38274 h 336550"/>
                <a:gd name="connsiteX85" fmla="*/ 150491 w 335871"/>
                <a:gd name="connsiteY85" fmla="*/ 38274 h 336550"/>
                <a:gd name="connsiteX86" fmla="*/ 267900 w 335871"/>
                <a:gd name="connsiteY86" fmla="*/ 178174 h 336550"/>
                <a:gd name="connsiteX87" fmla="*/ 257346 w 335871"/>
                <a:gd name="connsiteY87" fmla="*/ 201930 h 336550"/>
                <a:gd name="connsiteX88" fmla="*/ 213813 w 335871"/>
                <a:gd name="connsiteY88" fmla="*/ 201930 h 336550"/>
                <a:gd name="connsiteX89" fmla="*/ 266580 w 335871"/>
                <a:gd name="connsiteY89" fmla="*/ 265281 h 336550"/>
                <a:gd name="connsiteX90" fmla="*/ 257346 w 335871"/>
                <a:gd name="connsiteY90" fmla="*/ 290357 h 336550"/>
                <a:gd name="connsiteX91" fmla="*/ 153130 w 335871"/>
                <a:gd name="connsiteY91" fmla="*/ 290357 h 336550"/>
                <a:gd name="connsiteX92" fmla="*/ 153130 w 335871"/>
                <a:gd name="connsiteY92" fmla="*/ 322032 h 336550"/>
                <a:gd name="connsiteX93" fmla="*/ 139938 w 335871"/>
                <a:gd name="connsiteY93" fmla="*/ 336550 h 336550"/>
                <a:gd name="connsiteX94" fmla="*/ 125427 w 335871"/>
                <a:gd name="connsiteY94" fmla="*/ 322032 h 336550"/>
                <a:gd name="connsiteX95" fmla="*/ 125427 w 335871"/>
                <a:gd name="connsiteY95" fmla="*/ 290357 h 336550"/>
                <a:gd name="connsiteX96" fmla="*/ 21211 w 335871"/>
                <a:gd name="connsiteY96" fmla="*/ 290357 h 336550"/>
                <a:gd name="connsiteX97" fmla="*/ 10657 w 335871"/>
                <a:gd name="connsiteY97" fmla="*/ 266601 h 336550"/>
                <a:gd name="connsiteX98" fmla="*/ 64744 w 335871"/>
                <a:gd name="connsiteY98" fmla="*/ 201930 h 336550"/>
                <a:gd name="connsiteX99" fmla="*/ 21211 w 335871"/>
                <a:gd name="connsiteY99" fmla="*/ 201930 h 336550"/>
                <a:gd name="connsiteX100" fmla="*/ 10657 w 335871"/>
                <a:gd name="connsiteY100" fmla="*/ 178174 h 336550"/>
                <a:gd name="connsiteX101" fmla="*/ 21211 w 335871"/>
                <a:gd name="connsiteY101" fmla="*/ 166295 h 336550"/>
                <a:gd name="connsiteX102" fmla="*/ 13295 w 335871"/>
                <a:gd name="connsiteY102" fmla="*/ 154417 h 336550"/>
                <a:gd name="connsiteX103" fmla="*/ 4061 w 335871"/>
                <a:gd name="connsiteY103" fmla="*/ 75229 h 336550"/>
                <a:gd name="connsiteX104" fmla="*/ 52871 w 335871"/>
                <a:gd name="connsiteY104" fmla="*/ 13198 h 336550"/>
                <a:gd name="connsiteX105" fmla="*/ 92447 w 335871"/>
                <a:gd name="connsiteY10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5871" h="336550">
                  <a:moveTo>
                    <a:pt x="319678" y="161925"/>
                  </a:moveTo>
                  <a:cubicBezTo>
                    <a:pt x="319678" y="161925"/>
                    <a:pt x="319678" y="161925"/>
                    <a:pt x="325076" y="161925"/>
                  </a:cubicBezTo>
                  <a:cubicBezTo>
                    <a:pt x="325076" y="164624"/>
                    <a:pt x="325076" y="168672"/>
                    <a:pt x="325076" y="172720"/>
                  </a:cubicBezTo>
                  <a:cubicBezTo>
                    <a:pt x="327775" y="171371"/>
                    <a:pt x="330474" y="170022"/>
                    <a:pt x="334522" y="168672"/>
                  </a:cubicBezTo>
                  <a:cubicBezTo>
                    <a:pt x="334522" y="168672"/>
                    <a:pt x="334522" y="168672"/>
                    <a:pt x="335871" y="175419"/>
                  </a:cubicBezTo>
                  <a:cubicBezTo>
                    <a:pt x="333172" y="176769"/>
                    <a:pt x="329124" y="176769"/>
                    <a:pt x="326425" y="176769"/>
                  </a:cubicBezTo>
                  <a:cubicBezTo>
                    <a:pt x="327775" y="179467"/>
                    <a:pt x="330474" y="182166"/>
                    <a:pt x="333172" y="186214"/>
                  </a:cubicBezTo>
                  <a:cubicBezTo>
                    <a:pt x="333172" y="186214"/>
                    <a:pt x="333172" y="186214"/>
                    <a:pt x="327775" y="188913"/>
                  </a:cubicBezTo>
                  <a:cubicBezTo>
                    <a:pt x="326425" y="187564"/>
                    <a:pt x="325076" y="183516"/>
                    <a:pt x="322377" y="179467"/>
                  </a:cubicBezTo>
                  <a:cubicBezTo>
                    <a:pt x="319678" y="183516"/>
                    <a:pt x="318329" y="187564"/>
                    <a:pt x="316980" y="188913"/>
                  </a:cubicBezTo>
                  <a:cubicBezTo>
                    <a:pt x="316980" y="188913"/>
                    <a:pt x="316980" y="188913"/>
                    <a:pt x="311582" y="186214"/>
                  </a:cubicBezTo>
                  <a:cubicBezTo>
                    <a:pt x="314281" y="180817"/>
                    <a:pt x="316980" y="178118"/>
                    <a:pt x="318329" y="176769"/>
                  </a:cubicBezTo>
                  <a:cubicBezTo>
                    <a:pt x="315630" y="176769"/>
                    <a:pt x="311582" y="175419"/>
                    <a:pt x="308883" y="175419"/>
                  </a:cubicBezTo>
                  <a:cubicBezTo>
                    <a:pt x="308883" y="175419"/>
                    <a:pt x="308883" y="175419"/>
                    <a:pt x="310233" y="168672"/>
                  </a:cubicBezTo>
                  <a:cubicBezTo>
                    <a:pt x="314281" y="170022"/>
                    <a:pt x="318329" y="171371"/>
                    <a:pt x="319678" y="172720"/>
                  </a:cubicBezTo>
                  <a:cubicBezTo>
                    <a:pt x="319678" y="167323"/>
                    <a:pt x="319678" y="164624"/>
                    <a:pt x="319678" y="161925"/>
                  </a:cubicBezTo>
                  <a:close/>
                  <a:moveTo>
                    <a:pt x="274968" y="88900"/>
                  </a:moveTo>
                  <a:cubicBezTo>
                    <a:pt x="274968" y="88900"/>
                    <a:pt x="274968" y="88900"/>
                    <a:pt x="284060" y="88900"/>
                  </a:cubicBezTo>
                  <a:cubicBezTo>
                    <a:pt x="284060" y="92894"/>
                    <a:pt x="284060" y="98220"/>
                    <a:pt x="282762" y="104878"/>
                  </a:cubicBezTo>
                  <a:cubicBezTo>
                    <a:pt x="287957" y="102215"/>
                    <a:pt x="291854" y="100883"/>
                    <a:pt x="298348" y="98220"/>
                  </a:cubicBezTo>
                  <a:lnTo>
                    <a:pt x="300946" y="108872"/>
                  </a:lnTo>
                  <a:cubicBezTo>
                    <a:pt x="295751" y="110203"/>
                    <a:pt x="290555" y="111535"/>
                    <a:pt x="285359" y="111535"/>
                  </a:cubicBezTo>
                  <a:cubicBezTo>
                    <a:pt x="287957" y="114198"/>
                    <a:pt x="291854" y="118192"/>
                    <a:pt x="295751" y="124849"/>
                  </a:cubicBezTo>
                  <a:cubicBezTo>
                    <a:pt x="295751" y="124849"/>
                    <a:pt x="295751" y="124849"/>
                    <a:pt x="287957" y="130175"/>
                  </a:cubicBezTo>
                  <a:cubicBezTo>
                    <a:pt x="285359" y="127512"/>
                    <a:pt x="282762" y="122186"/>
                    <a:pt x="278865" y="115529"/>
                  </a:cubicBezTo>
                  <a:cubicBezTo>
                    <a:pt x="276267" y="122186"/>
                    <a:pt x="273669" y="127512"/>
                    <a:pt x="271072" y="130175"/>
                  </a:cubicBezTo>
                  <a:cubicBezTo>
                    <a:pt x="271072" y="130175"/>
                    <a:pt x="271072" y="130175"/>
                    <a:pt x="263278" y="124849"/>
                  </a:cubicBezTo>
                  <a:cubicBezTo>
                    <a:pt x="268474" y="118192"/>
                    <a:pt x="272371" y="114198"/>
                    <a:pt x="273669" y="111535"/>
                  </a:cubicBezTo>
                  <a:cubicBezTo>
                    <a:pt x="268474" y="111535"/>
                    <a:pt x="263278" y="110203"/>
                    <a:pt x="258083" y="108872"/>
                  </a:cubicBezTo>
                  <a:cubicBezTo>
                    <a:pt x="258083" y="108872"/>
                    <a:pt x="258083" y="108872"/>
                    <a:pt x="260681" y="98220"/>
                  </a:cubicBezTo>
                  <a:cubicBezTo>
                    <a:pt x="268474" y="100883"/>
                    <a:pt x="273669" y="103546"/>
                    <a:pt x="276267" y="104878"/>
                  </a:cubicBezTo>
                  <a:cubicBezTo>
                    <a:pt x="274968" y="96889"/>
                    <a:pt x="274968" y="91563"/>
                    <a:pt x="274968" y="88900"/>
                  </a:cubicBezTo>
                  <a:close/>
                  <a:moveTo>
                    <a:pt x="139677" y="69850"/>
                  </a:moveTo>
                  <a:cubicBezTo>
                    <a:pt x="139677" y="69850"/>
                    <a:pt x="139677" y="69850"/>
                    <a:pt x="51708" y="173788"/>
                  </a:cubicBezTo>
                  <a:cubicBezTo>
                    <a:pt x="51708" y="173788"/>
                    <a:pt x="51708" y="173788"/>
                    <a:pt x="95036" y="173788"/>
                  </a:cubicBezTo>
                  <a:cubicBezTo>
                    <a:pt x="108166" y="173788"/>
                    <a:pt x="112104" y="190892"/>
                    <a:pt x="105540" y="197470"/>
                  </a:cubicBezTo>
                  <a:cubicBezTo>
                    <a:pt x="105540" y="197470"/>
                    <a:pt x="105540" y="197470"/>
                    <a:pt x="51708" y="261938"/>
                  </a:cubicBezTo>
                  <a:lnTo>
                    <a:pt x="226333" y="261938"/>
                  </a:lnTo>
                  <a:cubicBezTo>
                    <a:pt x="226333" y="261938"/>
                    <a:pt x="226333" y="261938"/>
                    <a:pt x="172501" y="197470"/>
                  </a:cubicBezTo>
                  <a:cubicBezTo>
                    <a:pt x="164623" y="189576"/>
                    <a:pt x="168562" y="173788"/>
                    <a:pt x="183005" y="173788"/>
                  </a:cubicBezTo>
                  <a:cubicBezTo>
                    <a:pt x="183005" y="173788"/>
                    <a:pt x="183005" y="173788"/>
                    <a:pt x="226333" y="173788"/>
                  </a:cubicBezTo>
                  <a:cubicBezTo>
                    <a:pt x="226333" y="173788"/>
                    <a:pt x="226333" y="173788"/>
                    <a:pt x="139677" y="69850"/>
                  </a:cubicBezTo>
                  <a:close/>
                  <a:moveTo>
                    <a:pt x="65274" y="38100"/>
                  </a:moveTo>
                  <a:cubicBezTo>
                    <a:pt x="48389" y="47407"/>
                    <a:pt x="36699" y="63361"/>
                    <a:pt x="31503" y="83304"/>
                  </a:cubicBezTo>
                  <a:cubicBezTo>
                    <a:pt x="26308" y="101918"/>
                    <a:pt x="27607" y="123191"/>
                    <a:pt x="37998" y="140475"/>
                  </a:cubicBezTo>
                  <a:cubicBezTo>
                    <a:pt x="37998" y="141804"/>
                    <a:pt x="39297" y="143134"/>
                    <a:pt x="39297" y="144463"/>
                  </a:cubicBezTo>
                  <a:cubicBezTo>
                    <a:pt x="39297" y="144463"/>
                    <a:pt x="39297" y="144463"/>
                    <a:pt x="69171" y="108566"/>
                  </a:cubicBezTo>
                  <a:cubicBezTo>
                    <a:pt x="60079" y="85963"/>
                    <a:pt x="58780" y="60702"/>
                    <a:pt x="65274" y="38100"/>
                  </a:cubicBezTo>
                  <a:close/>
                  <a:moveTo>
                    <a:pt x="299132" y="34925"/>
                  </a:moveTo>
                  <a:cubicBezTo>
                    <a:pt x="299132" y="34925"/>
                    <a:pt x="299132" y="34925"/>
                    <a:pt x="305935" y="34925"/>
                  </a:cubicBezTo>
                  <a:cubicBezTo>
                    <a:pt x="304575" y="37624"/>
                    <a:pt x="304575" y="41672"/>
                    <a:pt x="304575" y="45720"/>
                  </a:cubicBezTo>
                  <a:cubicBezTo>
                    <a:pt x="307296" y="44371"/>
                    <a:pt x="310018" y="43022"/>
                    <a:pt x="314100" y="41672"/>
                  </a:cubicBezTo>
                  <a:cubicBezTo>
                    <a:pt x="314100" y="41672"/>
                    <a:pt x="314100" y="41672"/>
                    <a:pt x="316821" y="47070"/>
                  </a:cubicBezTo>
                  <a:cubicBezTo>
                    <a:pt x="312739" y="48419"/>
                    <a:pt x="308657" y="49769"/>
                    <a:pt x="305935" y="49769"/>
                  </a:cubicBezTo>
                  <a:cubicBezTo>
                    <a:pt x="307296" y="51118"/>
                    <a:pt x="310018" y="53817"/>
                    <a:pt x="312739" y="57865"/>
                  </a:cubicBezTo>
                  <a:cubicBezTo>
                    <a:pt x="312739" y="57865"/>
                    <a:pt x="312739" y="57865"/>
                    <a:pt x="307296" y="61913"/>
                  </a:cubicBezTo>
                  <a:cubicBezTo>
                    <a:pt x="305935" y="59214"/>
                    <a:pt x="304575" y="56516"/>
                    <a:pt x="301853" y="52467"/>
                  </a:cubicBezTo>
                  <a:cubicBezTo>
                    <a:pt x="300493" y="56516"/>
                    <a:pt x="297771" y="59214"/>
                    <a:pt x="296410" y="61913"/>
                  </a:cubicBezTo>
                  <a:cubicBezTo>
                    <a:pt x="296410" y="61913"/>
                    <a:pt x="296410" y="61913"/>
                    <a:pt x="290968" y="57865"/>
                  </a:cubicBezTo>
                  <a:cubicBezTo>
                    <a:pt x="295050" y="53817"/>
                    <a:pt x="296410" y="51118"/>
                    <a:pt x="297771" y="49769"/>
                  </a:cubicBezTo>
                  <a:cubicBezTo>
                    <a:pt x="295050" y="48419"/>
                    <a:pt x="290968" y="48419"/>
                    <a:pt x="288246" y="47070"/>
                  </a:cubicBezTo>
                  <a:cubicBezTo>
                    <a:pt x="288246" y="47070"/>
                    <a:pt x="288246" y="47070"/>
                    <a:pt x="289607" y="41672"/>
                  </a:cubicBezTo>
                  <a:cubicBezTo>
                    <a:pt x="295050" y="43022"/>
                    <a:pt x="297771" y="44371"/>
                    <a:pt x="300493" y="45720"/>
                  </a:cubicBezTo>
                  <a:cubicBezTo>
                    <a:pt x="299132" y="40323"/>
                    <a:pt x="299132" y="36275"/>
                    <a:pt x="299132" y="34925"/>
                  </a:cubicBezTo>
                  <a:close/>
                  <a:moveTo>
                    <a:pt x="219554" y="26988"/>
                  </a:moveTo>
                  <a:cubicBezTo>
                    <a:pt x="219554" y="26988"/>
                    <a:pt x="219554" y="26988"/>
                    <a:pt x="230195" y="26988"/>
                  </a:cubicBezTo>
                  <a:cubicBezTo>
                    <a:pt x="230195" y="32280"/>
                    <a:pt x="230195" y="38894"/>
                    <a:pt x="228865" y="45509"/>
                  </a:cubicBezTo>
                  <a:cubicBezTo>
                    <a:pt x="234185" y="42863"/>
                    <a:pt x="239505" y="40217"/>
                    <a:pt x="246156" y="38894"/>
                  </a:cubicBezTo>
                  <a:cubicBezTo>
                    <a:pt x="246156" y="38894"/>
                    <a:pt x="246156" y="38894"/>
                    <a:pt x="250146" y="49478"/>
                  </a:cubicBezTo>
                  <a:cubicBezTo>
                    <a:pt x="243495" y="50801"/>
                    <a:pt x="238175" y="53446"/>
                    <a:pt x="231525" y="53446"/>
                  </a:cubicBezTo>
                  <a:cubicBezTo>
                    <a:pt x="234185" y="56092"/>
                    <a:pt x="239505" y="61384"/>
                    <a:pt x="244826" y="67999"/>
                  </a:cubicBezTo>
                  <a:cubicBezTo>
                    <a:pt x="244826" y="67999"/>
                    <a:pt x="244826" y="67999"/>
                    <a:pt x="235515" y="74613"/>
                  </a:cubicBezTo>
                  <a:cubicBezTo>
                    <a:pt x="232855" y="70644"/>
                    <a:pt x="228865" y="65353"/>
                    <a:pt x="224874" y="57415"/>
                  </a:cubicBezTo>
                  <a:cubicBezTo>
                    <a:pt x="220884" y="65353"/>
                    <a:pt x="218224" y="70644"/>
                    <a:pt x="215564" y="74613"/>
                  </a:cubicBezTo>
                  <a:cubicBezTo>
                    <a:pt x="215564" y="74613"/>
                    <a:pt x="215564" y="74613"/>
                    <a:pt x="206253" y="67999"/>
                  </a:cubicBezTo>
                  <a:cubicBezTo>
                    <a:pt x="212904" y="60061"/>
                    <a:pt x="216894" y="56092"/>
                    <a:pt x="219554" y="53446"/>
                  </a:cubicBezTo>
                  <a:cubicBezTo>
                    <a:pt x="212904" y="52124"/>
                    <a:pt x="206253" y="50801"/>
                    <a:pt x="200933" y="49478"/>
                  </a:cubicBezTo>
                  <a:cubicBezTo>
                    <a:pt x="200933" y="49478"/>
                    <a:pt x="200933" y="49478"/>
                    <a:pt x="203593" y="38894"/>
                  </a:cubicBezTo>
                  <a:cubicBezTo>
                    <a:pt x="211574" y="41540"/>
                    <a:pt x="218224" y="44186"/>
                    <a:pt x="220884" y="45509"/>
                  </a:cubicBezTo>
                  <a:cubicBezTo>
                    <a:pt x="220884" y="36249"/>
                    <a:pt x="219554" y="30957"/>
                    <a:pt x="219554" y="26988"/>
                  </a:cubicBezTo>
                  <a:close/>
                  <a:moveTo>
                    <a:pt x="92447" y="0"/>
                  </a:moveTo>
                  <a:cubicBezTo>
                    <a:pt x="97724" y="0"/>
                    <a:pt x="103000" y="2639"/>
                    <a:pt x="106958" y="7919"/>
                  </a:cubicBezTo>
                  <a:cubicBezTo>
                    <a:pt x="109596" y="11878"/>
                    <a:pt x="108277" y="18477"/>
                    <a:pt x="105639" y="23756"/>
                  </a:cubicBezTo>
                  <a:cubicBezTo>
                    <a:pt x="92447" y="39594"/>
                    <a:pt x="88489" y="62031"/>
                    <a:pt x="91128" y="81828"/>
                  </a:cubicBezTo>
                  <a:cubicBezTo>
                    <a:pt x="91128" y="81828"/>
                    <a:pt x="91128" y="81828"/>
                    <a:pt x="128065" y="38274"/>
                  </a:cubicBezTo>
                  <a:cubicBezTo>
                    <a:pt x="134661" y="29036"/>
                    <a:pt x="143895" y="30355"/>
                    <a:pt x="150491" y="38274"/>
                  </a:cubicBezTo>
                  <a:cubicBezTo>
                    <a:pt x="150491" y="38274"/>
                    <a:pt x="150491" y="38274"/>
                    <a:pt x="267900" y="178174"/>
                  </a:cubicBezTo>
                  <a:cubicBezTo>
                    <a:pt x="275815" y="187412"/>
                    <a:pt x="267900" y="201930"/>
                    <a:pt x="257346" y="201930"/>
                  </a:cubicBezTo>
                  <a:cubicBezTo>
                    <a:pt x="257346" y="201930"/>
                    <a:pt x="257346" y="201930"/>
                    <a:pt x="213813" y="201930"/>
                  </a:cubicBezTo>
                  <a:lnTo>
                    <a:pt x="266580" y="265281"/>
                  </a:lnTo>
                  <a:cubicBezTo>
                    <a:pt x="277134" y="275839"/>
                    <a:pt x="271857" y="290357"/>
                    <a:pt x="257346" y="290357"/>
                  </a:cubicBezTo>
                  <a:cubicBezTo>
                    <a:pt x="257346" y="290357"/>
                    <a:pt x="257346" y="290357"/>
                    <a:pt x="153130" y="290357"/>
                  </a:cubicBezTo>
                  <a:cubicBezTo>
                    <a:pt x="153130" y="290357"/>
                    <a:pt x="153130" y="290357"/>
                    <a:pt x="153130" y="322032"/>
                  </a:cubicBezTo>
                  <a:cubicBezTo>
                    <a:pt x="153130" y="331271"/>
                    <a:pt x="146534" y="336550"/>
                    <a:pt x="139938" y="336550"/>
                  </a:cubicBezTo>
                  <a:cubicBezTo>
                    <a:pt x="132023" y="336550"/>
                    <a:pt x="125427" y="329951"/>
                    <a:pt x="125427" y="322032"/>
                  </a:cubicBezTo>
                  <a:cubicBezTo>
                    <a:pt x="125427" y="322032"/>
                    <a:pt x="125427" y="322032"/>
                    <a:pt x="125427" y="290357"/>
                  </a:cubicBezTo>
                  <a:cubicBezTo>
                    <a:pt x="125427" y="290357"/>
                    <a:pt x="125427" y="290357"/>
                    <a:pt x="21211" y="290357"/>
                  </a:cubicBezTo>
                  <a:cubicBezTo>
                    <a:pt x="8019" y="290357"/>
                    <a:pt x="2742" y="274519"/>
                    <a:pt x="10657" y="266601"/>
                  </a:cubicBezTo>
                  <a:cubicBezTo>
                    <a:pt x="10657" y="266601"/>
                    <a:pt x="10657" y="266601"/>
                    <a:pt x="64744" y="201930"/>
                  </a:cubicBezTo>
                  <a:cubicBezTo>
                    <a:pt x="64744" y="201930"/>
                    <a:pt x="64744" y="201930"/>
                    <a:pt x="21211" y="201930"/>
                  </a:cubicBezTo>
                  <a:cubicBezTo>
                    <a:pt x="6699" y="201930"/>
                    <a:pt x="2742" y="187412"/>
                    <a:pt x="10657" y="178174"/>
                  </a:cubicBezTo>
                  <a:cubicBezTo>
                    <a:pt x="10657" y="178174"/>
                    <a:pt x="10657" y="178174"/>
                    <a:pt x="21211" y="166295"/>
                  </a:cubicBezTo>
                  <a:cubicBezTo>
                    <a:pt x="18572" y="162336"/>
                    <a:pt x="15934" y="158377"/>
                    <a:pt x="13295" y="154417"/>
                  </a:cubicBezTo>
                  <a:cubicBezTo>
                    <a:pt x="103" y="129341"/>
                    <a:pt x="-3854" y="101625"/>
                    <a:pt x="4061" y="75229"/>
                  </a:cubicBezTo>
                  <a:cubicBezTo>
                    <a:pt x="10657" y="48833"/>
                    <a:pt x="29126" y="26396"/>
                    <a:pt x="52871" y="13198"/>
                  </a:cubicBezTo>
                  <a:cubicBezTo>
                    <a:pt x="64744" y="5279"/>
                    <a:pt x="77936" y="1320"/>
                    <a:pt x="92447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8" name="任意多边形: 形状 26"/>
            <p:cNvSpPr/>
            <p:nvPr/>
          </p:nvSpPr>
          <p:spPr>
            <a:xfrm>
              <a:off x="6957460" y="2220697"/>
              <a:ext cx="356833" cy="344994"/>
            </a:xfrm>
            <a:custGeom>
              <a:avLst/>
              <a:gdLst>
                <a:gd name="connsiteX0" fmla="*/ 172933 w 334963"/>
                <a:gd name="connsiteY0" fmla="*/ 41002 h 323850"/>
                <a:gd name="connsiteX1" fmla="*/ 161089 w 334963"/>
                <a:gd name="connsiteY1" fmla="*/ 51512 h 323850"/>
                <a:gd name="connsiteX2" fmla="*/ 103187 w 334963"/>
                <a:gd name="connsiteY2" fmla="*/ 281426 h 323850"/>
                <a:gd name="connsiteX3" fmla="*/ 104503 w 334963"/>
                <a:gd name="connsiteY3" fmla="*/ 293250 h 323850"/>
                <a:gd name="connsiteX4" fmla="*/ 113715 w 334963"/>
                <a:gd name="connsiteY4" fmla="*/ 299819 h 323850"/>
                <a:gd name="connsiteX5" fmla="*/ 170301 w 334963"/>
                <a:gd name="connsiteY5" fmla="*/ 306388 h 323850"/>
                <a:gd name="connsiteX6" fmla="*/ 290053 w 334963"/>
                <a:gd name="connsiteY6" fmla="*/ 277485 h 323850"/>
                <a:gd name="connsiteX7" fmla="*/ 301896 w 334963"/>
                <a:gd name="connsiteY7" fmla="*/ 263033 h 323850"/>
                <a:gd name="connsiteX8" fmla="*/ 299264 w 334963"/>
                <a:gd name="connsiteY8" fmla="*/ 245954 h 323850"/>
                <a:gd name="connsiteX9" fmla="*/ 187408 w 334963"/>
                <a:gd name="connsiteY9" fmla="*/ 47571 h 323850"/>
                <a:gd name="connsiteX10" fmla="*/ 172933 w 334963"/>
                <a:gd name="connsiteY10" fmla="*/ 41002 h 323850"/>
                <a:gd name="connsiteX11" fmla="*/ 167482 w 334963"/>
                <a:gd name="connsiteY11" fmla="*/ 0 h 323850"/>
                <a:gd name="connsiteX12" fmla="*/ 179351 w 334963"/>
                <a:gd name="connsiteY12" fmla="*/ 6582 h 323850"/>
                <a:gd name="connsiteX13" fmla="*/ 333644 w 334963"/>
                <a:gd name="connsiteY13" fmla="*/ 267242 h 323850"/>
                <a:gd name="connsiteX14" fmla="*/ 334963 w 334963"/>
                <a:gd name="connsiteY14" fmla="*/ 276457 h 323850"/>
                <a:gd name="connsiteX15" fmla="*/ 328369 w 334963"/>
                <a:gd name="connsiteY15" fmla="*/ 285673 h 323850"/>
                <a:gd name="connsiteX16" fmla="*/ 163525 w 334963"/>
                <a:gd name="connsiteY16" fmla="*/ 323850 h 323850"/>
                <a:gd name="connsiteX17" fmla="*/ 6594 w 334963"/>
                <a:gd name="connsiteY17" fmla="*/ 285673 h 323850"/>
                <a:gd name="connsiteX18" fmla="*/ 0 w 334963"/>
                <a:gd name="connsiteY18" fmla="*/ 277774 h 323850"/>
                <a:gd name="connsiteX19" fmla="*/ 1319 w 334963"/>
                <a:gd name="connsiteY19" fmla="*/ 267242 h 323850"/>
                <a:gd name="connsiteX20" fmla="*/ 155613 w 334963"/>
                <a:gd name="connsiteY20" fmla="*/ 6582 h 323850"/>
                <a:gd name="connsiteX21" fmla="*/ 167482 w 334963"/>
                <a:gd name="connsiteY21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4963" h="323850">
                  <a:moveTo>
                    <a:pt x="172933" y="41002"/>
                  </a:moveTo>
                  <a:cubicBezTo>
                    <a:pt x="166353" y="41002"/>
                    <a:pt x="162405" y="46257"/>
                    <a:pt x="161089" y="51512"/>
                  </a:cubicBezTo>
                  <a:cubicBezTo>
                    <a:pt x="161089" y="51512"/>
                    <a:pt x="161089" y="51512"/>
                    <a:pt x="103187" y="281426"/>
                  </a:cubicBezTo>
                  <a:cubicBezTo>
                    <a:pt x="103187" y="285367"/>
                    <a:pt x="103187" y="289309"/>
                    <a:pt x="104503" y="293250"/>
                  </a:cubicBezTo>
                  <a:cubicBezTo>
                    <a:pt x="107135" y="295878"/>
                    <a:pt x="111083" y="298505"/>
                    <a:pt x="113715" y="299819"/>
                  </a:cubicBezTo>
                  <a:cubicBezTo>
                    <a:pt x="132138" y="303761"/>
                    <a:pt x="151878" y="306388"/>
                    <a:pt x="170301" y="306388"/>
                  </a:cubicBezTo>
                  <a:cubicBezTo>
                    <a:pt x="238730" y="306388"/>
                    <a:pt x="288737" y="278798"/>
                    <a:pt x="290053" y="277485"/>
                  </a:cubicBezTo>
                  <a:cubicBezTo>
                    <a:pt x="296632" y="274857"/>
                    <a:pt x="300580" y="269602"/>
                    <a:pt x="301896" y="263033"/>
                  </a:cubicBezTo>
                  <a:cubicBezTo>
                    <a:pt x="303212" y="257778"/>
                    <a:pt x="303212" y="251209"/>
                    <a:pt x="299264" y="245954"/>
                  </a:cubicBezTo>
                  <a:cubicBezTo>
                    <a:pt x="299264" y="245954"/>
                    <a:pt x="299264" y="245954"/>
                    <a:pt x="187408" y="47571"/>
                  </a:cubicBezTo>
                  <a:cubicBezTo>
                    <a:pt x="184776" y="42316"/>
                    <a:pt x="178197" y="39688"/>
                    <a:pt x="172933" y="41002"/>
                  </a:cubicBezTo>
                  <a:close/>
                  <a:moveTo>
                    <a:pt x="167482" y="0"/>
                  </a:moveTo>
                  <a:cubicBezTo>
                    <a:pt x="172757" y="0"/>
                    <a:pt x="176713" y="2633"/>
                    <a:pt x="179351" y="6582"/>
                  </a:cubicBezTo>
                  <a:cubicBezTo>
                    <a:pt x="179351" y="6582"/>
                    <a:pt x="179351" y="6582"/>
                    <a:pt x="333644" y="267242"/>
                  </a:cubicBezTo>
                  <a:cubicBezTo>
                    <a:pt x="334963" y="269875"/>
                    <a:pt x="334963" y="273825"/>
                    <a:pt x="334963" y="276457"/>
                  </a:cubicBezTo>
                  <a:cubicBezTo>
                    <a:pt x="333644" y="280407"/>
                    <a:pt x="331007" y="283040"/>
                    <a:pt x="328369" y="285673"/>
                  </a:cubicBezTo>
                  <a:cubicBezTo>
                    <a:pt x="325732" y="286989"/>
                    <a:pt x="257157" y="323850"/>
                    <a:pt x="163525" y="323850"/>
                  </a:cubicBezTo>
                  <a:cubicBezTo>
                    <a:pt x="108138" y="323850"/>
                    <a:pt x="55387" y="310686"/>
                    <a:pt x="6594" y="285673"/>
                  </a:cubicBezTo>
                  <a:cubicBezTo>
                    <a:pt x="3956" y="283040"/>
                    <a:pt x="1319" y="280407"/>
                    <a:pt x="0" y="277774"/>
                  </a:cubicBezTo>
                  <a:cubicBezTo>
                    <a:pt x="0" y="273825"/>
                    <a:pt x="0" y="271192"/>
                    <a:pt x="1319" y="267242"/>
                  </a:cubicBezTo>
                  <a:cubicBezTo>
                    <a:pt x="1319" y="267242"/>
                    <a:pt x="1319" y="267242"/>
                    <a:pt x="155613" y="6582"/>
                  </a:cubicBezTo>
                  <a:cubicBezTo>
                    <a:pt x="156932" y="2633"/>
                    <a:pt x="162207" y="0"/>
                    <a:pt x="1674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49" name="任意多边形: 形状 27"/>
            <p:cNvSpPr/>
            <p:nvPr/>
          </p:nvSpPr>
          <p:spPr>
            <a:xfrm>
              <a:off x="4878436" y="4286380"/>
              <a:ext cx="355150" cy="356833"/>
            </a:xfrm>
            <a:custGeom>
              <a:avLst/>
              <a:gdLst>
                <a:gd name="connsiteX0" fmla="*/ 76345 w 334963"/>
                <a:gd name="connsiteY0" fmla="*/ 119063 h 336550"/>
                <a:gd name="connsiteX1" fmla="*/ 68552 w 334963"/>
                <a:gd name="connsiteY1" fmla="*/ 127038 h 336550"/>
                <a:gd name="connsiteX2" fmla="*/ 68552 w 334963"/>
                <a:gd name="connsiteY2" fmla="*/ 160264 h 336550"/>
                <a:gd name="connsiteX3" fmla="*/ 49069 w 334963"/>
                <a:gd name="connsiteY3" fmla="*/ 160264 h 336550"/>
                <a:gd name="connsiteX4" fmla="*/ 41275 w 334963"/>
                <a:gd name="connsiteY4" fmla="*/ 168239 h 336550"/>
                <a:gd name="connsiteX5" fmla="*/ 49069 w 334963"/>
                <a:gd name="connsiteY5" fmla="*/ 176213 h 336550"/>
                <a:gd name="connsiteX6" fmla="*/ 76345 w 334963"/>
                <a:gd name="connsiteY6" fmla="*/ 176213 h 336550"/>
                <a:gd name="connsiteX7" fmla="*/ 84138 w 334963"/>
                <a:gd name="connsiteY7" fmla="*/ 168239 h 336550"/>
                <a:gd name="connsiteX8" fmla="*/ 84138 w 334963"/>
                <a:gd name="connsiteY8" fmla="*/ 127038 h 336550"/>
                <a:gd name="connsiteX9" fmla="*/ 76345 w 334963"/>
                <a:gd name="connsiteY9" fmla="*/ 119063 h 336550"/>
                <a:gd name="connsiteX10" fmla="*/ 269026 w 334963"/>
                <a:gd name="connsiteY10" fmla="*/ 0 h 336550"/>
                <a:gd name="connsiteX11" fmla="*/ 319138 w 334963"/>
                <a:gd name="connsiteY11" fmla="*/ 0 h 336550"/>
                <a:gd name="connsiteX12" fmla="*/ 334963 w 334963"/>
                <a:gd name="connsiteY12" fmla="*/ 15776 h 336550"/>
                <a:gd name="connsiteX13" fmla="*/ 334963 w 334963"/>
                <a:gd name="connsiteY13" fmla="*/ 65732 h 336550"/>
                <a:gd name="connsiteX14" fmla="*/ 319138 w 334963"/>
                <a:gd name="connsiteY14" fmla="*/ 81508 h 336550"/>
                <a:gd name="connsiteX15" fmla="*/ 269026 w 334963"/>
                <a:gd name="connsiteY15" fmla="*/ 81508 h 336550"/>
                <a:gd name="connsiteX16" fmla="*/ 253201 w 334963"/>
                <a:gd name="connsiteY16" fmla="*/ 65732 h 336550"/>
                <a:gd name="connsiteX17" fmla="*/ 253201 w 334963"/>
                <a:gd name="connsiteY17" fmla="*/ 49957 h 336550"/>
                <a:gd name="connsiteX18" fmla="*/ 201769 w 334963"/>
                <a:gd name="connsiteY18" fmla="*/ 49957 h 336550"/>
                <a:gd name="connsiteX19" fmla="*/ 201769 w 334963"/>
                <a:gd name="connsiteY19" fmla="*/ 155129 h 336550"/>
                <a:gd name="connsiteX20" fmla="*/ 253201 w 334963"/>
                <a:gd name="connsiteY20" fmla="*/ 155129 h 336550"/>
                <a:gd name="connsiteX21" fmla="*/ 253201 w 334963"/>
                <a:gd name="connsiteY21" fmla="*/ 143297 h 336550"/>
                <a:gd name="connsiteX22" fmla="*/ 269026 w 334963"/>
                <a:gd name="connsiteY22" fmla="*/ 127521 h 336550"/>
                <a:gd name="connsiteX23" fmla="*/ 319138 w 334963"/>
                <a:gd name="connsiteY23" fmla="*/ 127521 h 336550"/>
                <a:gd name="connsiteX24" fmla="*/ 334963 w 334963"/>
                <a:gd name="connsiteY24" fmla="*/ 143297 h 336550"/>
                <a:gd name="connsiteX25" fmla="*/ 334963 w 334963"/>
                <a:gd name="connsiteY25" fmla="*/ 193253 h 336550"/>
                <a:gd name="connsiteX26" fmla="*/ 319138 w 334963"/>
                <a:gd name="connsiteY26" fmla="*/ 209029 h 336550"/>
                <a:gd name="connsiteX27" fmla="*/ 269026 w 334963"/>
                <a:gd name="connsiteY27" fmla="*/ 209029 h 336550"/>
                <a:gd name="connsiteX28" fmla="*/ 253201 w 334963"/>
                <a:gd name="connsiteY28" fmla="*/ 193253 h 336550"/>
                <a:gd name="connsiteX29" fmla="*/ 253201 w 334963"/>
                <a:gd name="connsiteY29" fmla="*/ 181422 h 336550"/>
                <a:gd name="connsiteX30" fmla="*/ 201769 w 334963"/>
                <a:gd name="connsiteY30" fmla="*/ 181422 h 336550"/>
                <a:gd name="connsiteX31" fmla="*/ 201769 w 334963"/>
                <a:gd name="connsiteY31" fmla="*/ 286594 h 336550"/>
                <a:gd name="connsiteX32" fmla="*/ 253201 w 334963"/>
                <a:gd name="connsiteY32" fmla="*/ 286594 h 336550"/>
                <a:gd name="connsiteX33" fmla="*/ 253201 w 334963"/>
                <a:gd name="connsiteY33" fmla="*/ 270818 h 336550"/>
                <a:gd name="connsiteX34" fmla="*/ 269026 w 334963"/>
                <a:gd name="connsiteY34" fmla="*/ 255042 h 336550"/>
                <a:gd name="connsiteX35" fmla="*/ 319138 w 334963"/>
                <a:gd name="connsiteY35" fmla="*/ 255042 h 336550"/>
                <a:gd name="connsiteX36" fmla="*/ 334963 w 334963"/>
                <a:gd name="connsiteY36" fmla="*/ 270818 h 336550"/>
                <a:gd name="connsiteX37" fmla="*/ 334963 w 334963"/>
                <a:gd name="connsiteY37" fmla="*/ 320774 h 336550"/>
                <a:gd name="connsiteX38" fmla="*/ 319138 w 334963"/>
                <a:gd name="connsiteY38" fmla="*/ 336550 h 336550"/>
                <a:gd name="connsiteX39" fmla="*/ 269026 w 334963"/>
                <a:gd name="connsiteY39" fmla="*/ 336550 h 336550"/>
                <a:gd name="connsiteX40" fmla="*/ 253201 w 334963"/>
                <a:gd name="connsiteY40" fmla="*/ 320774 h 336550"/>
                <a:gd name="connsiteX41" fmla="*/ 253201 w 334963"/>
                <a:gd name="connsiteY41" fmla="*/ 311572 h 336550"/>
                <a:gd name="connsiteX42" fmla="*/ 188582 w 334963"/>
                <a:gd name="connsiteY42" fmla="*/ 311572 h 336550"/>
                <a:gd name="connsiteX43" fmla="*/ 176713 w 334963"/>
                <a:gd name="connsiteY43" fmla="*/ 298425 h 336550"/>
                <a:gd name="connsiteX44" fmla="*/ 176713 w 334963"/>
                <a:gd name="connsiteY44" fmla="*/ 181422 h 336550"/>
                <a:gd name="connsiteX45" fmla="*/ 151657 w 334963"/>
                <a:gd name="connsiteY45" fmla="*/ 181422 h 336550"/>
                <a:gd name="connsiteX46" fmla="*/ 76488 w 334963"/>
                <a:gd name="connsiteY46" fmla="*/ 244525 h 336550"/>
                <a:gd name="connsiteX47" fmla="*/ 0 w 334963"/>
                <a:gd name="connsiteY47" fmla="*/ 168275 h 336550"/>
                <a:gd name="connsiteX48" fmla="*/ 76488 w 334963"/>
                <a:gd name="connsiteY48" fmla="*/ 92025 h 336550"/>
                <a:gd name="connsiteX49" fmla="*/ 151657 w 334963"/>
                <a:gd name="connsiteY49" fmla="*/ 155129 h 336550"/>
                <a:gd name="connsiteX50" fmla="*/ 176713 w 334963"/>
                <a:gd name="connsiteY50" fmla="*/ 155129 h 336550"/>
                <a:gd name="connsiteX51" fmla="*/ 176713 w 334963"/>
                <a:gd name="connsiteY51" fmla="*/ 38125 h 336550"/>
                <a:gd name="connsiteX52" fmla="*/ 188582 w 334963"/>
                <a:gd name="connsiteY52" fmla="*/ 24978 h 336550"/>
                <a:gd name="connsiteX53" fmla="*/ 253201 w 334963"/>
                <a:gd name="connsiteY53" fmla="*/ 24978 h 336550"/>
                <a:gd name="connsiteX54" fmla="*/ 253201 w 334963"/>
                <a:gd name="connsiteY54" fmla="*/ 15776 h 336550"/>
                <a:gd name="connsiteX55" fmla="*/ 269026 w 334963"/>
                <a:gd name="connsiteY5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34963" h="336550">
                  <a:moveTo>
                    <a:pt x="76345" y="119063"/>
                  </a:moveTo>
                  <a:cubicBezTo>
                    <a:pt x="72448" y="119063"/>
                    <a:pt x="68552" y="121721"/>
                    <a:pt x="68552" y="127038"/>
                  </a:cubicBezTo>
                  <a:cubicBezTo>
                    <a:pt x="68552" y="127038"/>
                    <a:pt x="68552" y="127038"/>
                    <a:pt x="68552" y="160264"/>
                  </a:cubicBezTo>
                  <a:cubicBezTo>
                    <a:pt x="68552" y="160264"/>
                    <a:pt x="68552" y="160264"/>
                    <a:pt x="49069" y="160264"/>
                  </a:cubicBezTo>
                  <a:cubicBezTo>
                    <a:pt x="45172" y="160264"/>
                    <a:pt x="41275" y="164251"/>
                    <a:pt x="41275" y="168239"/>
                  </a:cubicBezTo>
                  <a:cubicBezTo>
                    <a:pt x="41275" y="172226"/>
                    <a:pt x="45172" y="176213"/>
                    <a:pt x="49069" y="176213"/>
                  </a:cubicBezTo>
                  <a:cubicBezTo>
                    <a:pt x="49069" y="176213"/>
                    <a:pt x="49069" y="176213"/>
                    <a:pt x="76345" y="176213"/>
                  </a:cubicBezTo>
                  <a:cubicBezTo>
                    <a:pt x="80242" y="176213"/>
                    <a:pt x="84138" y="172226"/>
                    <a:pt x="84138" y="168239"/>
                  </a:cubicBezTo>
                  <a:lnTo>
                    <a:pt x="84138" y="127038"/>
                  </a:lnTo>
                  <a:cubicBezTo>
                    <a:pt x="84138" y="121721"/>
                    <a:pt x="80242" y="119063"/>
                    <a:pt x="76345" y="119063"/>
                  </a:cubicBezTo>
                  <a:close/>
                  <a:moveTo>
                    <a:pt x="269026" y="0"/>
                  </a:moveTo>
                  <a:cubicBezTo>
                    <a:pt x="269026" y="0"/>
                    <a:pt x="269026" y="0"/>
                    <a:pt x="319138" y="0"/>
                  </a:cubicBezTo>
                  <a:cubicBezTo>
                    <a:pt x="328369" y="0"/>
                    <a:pt x="334963" y="7888"/>
                    <a:pt x="334963" y="15776"/>
                  </a:cubicBezTo>
                  <a:cubicBezTo>
                    <a:pt x="334963" y="15776"/>
                    <a:pt x="334963" y="15776"/>
                    <a:pt x="334963" y="65732"/>
                  </a:cubicBezTo>
                  <a:cubicBezTo>
                    <a:pt x="334963" y="74935"/>
                    <a:pt x="328369" y="81508"/>
                    <a:pt x="319138" y="81508"/>
                  </a:cubicBezTo>
                  <a:cubicBezTo>
                    <a:pt x="319138" y="81508"/>
                    <a:pt x="319138" y="81508"/>
                    <a:pt x="269026" y="81508"/>
                  </a:cubicBezTo>
                  <a:cubicBezTo>
                    <a:pt x="259794" y="81508"/>
                    <a:pt x="253201" y="74935"/>
                    <a:pt x="253201" y="65732"/>
                  </a:cubicBezTo>
                  <a:cubicBezTo>
                    <a:pt x="253201" y="65732"/>
                    <a:pt x="253201" y="65732"/>
                    <a:pt x="253201" y="49957"/>
                  </a:cubicBezTo>
                  <a:cubicBezTo>
                    <a:pt x="253201" y="49957"/>
                    <a:pt x="253201" y="49957"/>
                    <a:pt x="201769" y="49957"/>
                  </a:cubicBezTo>
                  <a:cubicBezTo>
                    <a:pt x="201769" y="49957"/>
                    <a:pt x="201769" y="49957"/>
                    <a:pt x="201769" y="155129"/>
                  </a:cubicBezTo>
                  <a:cubicBezTo>
                    <a:pt x="201769" y="155129"/>
                    <a:pt x="201769" y="155129"/>
                    <a:pt x="253201" y="155129"/>
                  </a:cubicBezTo>
                  <a:cubicBezTo>
                    <a:pt x="253201" y="155129"/>
                    <a:pt x="253201" y="155129"/>
                    <a:pt x="253201" y="143297"/>
                  </a:cubicBezTo>
                  <a:cubicBezTo>
                    <a:pt x="253201" y="134094"/>
                    <a:pt x="259794" y="127521"/>
                    <a:pt x="269026" y="127521"/>
                  </a:cubicBezTo>
                  <a:cubicBezTo>
                    <a:pt x="269026" y="127521"/>
                    <a:pt x="269026" y="127521"/>
                    <a:pt x="319138" y="127521"/>
                  </a:cubicBezTo>
                  <a:cubicBezTo>
                    <a:pt x="328369" y="127521"/>
                    <a:pt x="334963" y="134094"/>
                    <a:pt x="334963" y="143297"/>
                  </a:cubicBezTo>
                  <a:cubicBezTo>
                    <a:pt x="334963" y="143297"/>
                    <a:pt x="334963" y="143297"/>
                    <a:pt x="334963" y="193253"/>
                  </a:cubicBezTo>
                  <a:cubicBezTo>
                    <a:pt x="334963" y="202456"/>
                    <a:pt x="328369" y="209029"/>
                    <a:pt x="319138" y="209029"/>
                  </a:cubicBezTo>
                  <a:cubicBezTo>
                    <a:pt x="319138" y="209029"/>
                    <a:pt x="319138" y="209029"/>
                    <a:pt x="269026" y="209029"/>
                  </a:cubicBezTo>
                  <a:cubicBezTo>
                    <a:pt x="259794" y="209029"/>
                    <a:pt x="253201" y="202456"/>
                    <a:pt x="253201" y="193253"/>
                  </a:cubicBezTo>
                  <a:cubicBezTo>
                    <a:pt x="253201" y="193253"/>
                    <a:pt x="253201" y="193253"/>
                    <a:pt x="253201" y="181422"/>
                  </a:cubicBezTo>
                  <a:cubicBezTo>
                    <a:pt x="253201" y="181422"/>
                    <a:pt x="253201" y="181422"/>
                    <a:pt x="201769" y="181422"/>
                  </a:cubicBezTo>
                  <a:cubicBezTo>
                    <a:pt x="201769" y="181422"/>
                    <a:pt x="201769" y="181422"/>
                    <a:pt x="201769" y="286594"/>
                  </a:cubicBezTo>
                  <a:cubicBezTo>
                    <a:pt x="201769" y="286594"/>
                    <a:pt x="201769" y="286594"/>
                    <a:pt x="253201" y="286594"/>
                  </a:cubicBezTo>
                  <a:cubicBezTo>
                    <a:pt x="253201" y="286594"/>
                    <a:pt x="253201" y="286594"/>
                    <a:pt x="253201" y="270818"/>
                  </a:cubicBezTo>
                  <a:cubicBezTo>
                    <a:pt x="253201" y="261615"/>
                    <a:pt x="259794" y="255042"/>
                    <a:pt x="269026" y="255042"/>
                  </a:cubicBezTo>
                  <a:cubicBezTo>
                    <a:pt x="269026" y="255042"/>
                    <a:pt x="269026" y="255042"/>
                    <a:pt x="319138" y="255042"/>
                  </a:cubicBezTo>
                  <a:cubicBezTo>
                    <a:pt x="328369" y="255042"/>
                    <a:pt x="334963" y="261615"/>
                    <a:pt x="334963" y="270818"/>
                  </a:cubicBezTo>
                  <a:cubicBezTo>
                    <a:pt x="334963" y="270818"/>
                    <a:pt x="334963" y="270818"/>
                    <a:pt x="334963" y="320774"/>
                  </a:cubicBezTo>
                  <a:cubicBezTo>
                    <a:pt x="334963" y="328662"/>
                    <a:pt x="328369" y="336550"/>
                    <a:pt x="319138" y="336550"/>
                  </a:cubicBezTo>
                  <a:cubicBezTo>
                    <a:pt x="319138" y="336550"/>
                    <a:pt x="319138" y="336550"/>
                    <a:pt x="269026" y="336550"/>
                  </a:cubicBezTo>
                  <a:cubicBezTo>
                    <a:pt x="259794" y="336550"/>
                    <a:pt x="253201" y="328662"/>
                    <a:pt x="253201" y="320774"/>
                  </a:cubicBezTo>
                  <a:cubicBezTo>
                    <a:pt x="253201" y="320774"/>
                    <a:pt x="253201" y="320774"/>
                    <a:pt x="253201" y="311572"/>
                  </a:cubicBezTo>
                  <a:cubicBezTo>
                    <a:pt x="253201" y="311572"/>
                    <a:pt x="253201" y="311572"/>
                    <a:pt x="188582" y="311572"/>
                  </a:cubicBezTo>
                  <a:cubicBezTo>
                    <a:pt x="181988" y="311572"/>
                    <a:pt x="176713" y="306313"/>
                    <a:pt x="176713" y="298425"/>
                  </a:cubicBezTo>
                  <a:cubicBezTo>
                    <a:pt x="176713" y="298425"/>
                    <a:pt x="176713" y="298425"/>
                    <a:pt x="176713" y="181422"/>
                  </a:cubicBezTo>
                  <a:cubicBezTo>
                    <a:pt x="176713" y="181422"/>
                    <a:pt x="176713" y="181422"/>
                    <a:pt x="151657" y="181422"/>
                  </a:cubicBezTo>
                  <a:cubicBezTo>
                    <a:pt x="146382" y="216917"/>
                    <a:pt x="114732" y="244525"/>
                    <a:pt x="76488" y="244525"/>
                  </a:cubicBezTo>
                  <a:cubicBezTo>
                    <a:pt x="34287" y="244525"/>
                    <a:pt x="0" y="210344"/>
                    <a:pt x="0" y="168275"/>
                  </a:cubicBezTo>
                  <a:cubicBezTo>
                    <a:pt x="0" y="126206"/>
                    <a:pt x="34287" y="92025"/>
                    <a:pt x="76488" y="92025"/>
                  </a:cubicBezTo>
                  <a:cubicBezTo>
                    <a:pt x="114732" y="92025"/>
                    <a:pt x="146382" y="119633"/>
                    <a:pt x="151657" y="155129"/>
                  </a:cubicBezTo>
                  <a:cubicBezTo>
                    <a:pt x="151657" y="155129"/>
                    <a:pt x="151657" y="155129"/>
                    <a:pt x="176713" y="155129"/>
                  </a:cubicBezTo>
                  <a:cubicBezTo>
                    <a:pt x="176713" y="155129"/>
                    <a:pt x="176713" y="155129"/>
                    <a:pt x="176713" y="38125"/>
                  </a:cubicBezTo>
                  <a:cubicBezTo>
                    <a:pt x="176713" y="30237"/>
                    <a:pt x="181988" y="24978"/>
                    <a:pt x="188582" y="24978"/>
                  </a:cubicBezTo>
                  <a:cubicBezTo>
                    <a:pt x="188582" y="24978"/>
                    <a:pt x="188582" y="24978"/>
                    <a:pt x="253201" y="24978"/>
                  </a:cubicBezTo>
                  <a:cubicBezTo>
                    <a:pt x="253201" y="24978"/>
                    <a:pt x="253201" y="24978"/>
                    <a:pt x="253201" y="15776"/>
                  </a:cubicBezTo>
                  <a:cubicBezTo>
                    <a:pt x="253201" y="7888"/>
                    <a:pt x="259794" y="0"/>
                    <a:pt x="269026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50" name="任意多边形: 形状 28"/>
            <p:cNvSpPr/>
            <p:nvPr/>
          </p:nvSpPr>
          <p:spPr>
            <a:xfrm>
              <a:off x="4877710" y="2215619"/>
              <a:ext cx="356825" cy="355150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  <p:sp>
          <p:nvSpPr>
            <p:cNvPr id="51" name="文本框 29"/>
            <p:cNvSpPr txBox="1"/>
            <p:nvPr/>
          </p:nvSpPr>
          <p:spPr>
            <a:xfrm>
              <a:off x="4258590" y="1531976"/>
              <a:ext cx="1288134" cy="44371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dirty="0">
                  <a:solidFill>
                    <a:schemeClr val="bg2"/>
                  </a:solidFill>
                  <a:cs typeface="+mn-ea"/>
                  <a:sym typeface="+mn-lt"/>
                </a:rPr>
                <a:t>01</a:t>
              </a:r>
              <a:endParaRPr lang="en-US" sz="2800" b="1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52" name="文本框 30"/>
            <p:cNvSpPr txBox="1"/>
            <p:nvPr/>
          </p:nvSpPr>
          <p:spPr>
            <a:xfrm>
              <a:off x="6645275" y="1560523"/>
              <a:ext cx="1288134" cy="44371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 dirty="0">
                  <a:solidFill>
                    <a:schemeClr val="bg2"/>
                  </a:solidFill>
                  <a:cs typeface="+mn-ea"/>
                  <a:sym typeface="+mn-lt"/>
                </a:rPr>
                <a:t>02</a:t>
              </a:r>
              <a:endParaRPr lang="en-US" sz="2800" b="1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31"/>
            <p:cNvSpPr txBox="1"/>
            <p:nvPr/>
          </p:nvSpPr>
          <p:spPr>
            <a:xfrm>
              <a:off x="6645274" y="4802188"/>
              <a:ext cx="1288135" cy="44371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>
                  <a:solidFill>
                    <a:schemeClr val="bg2"/>
                  </a:solidFill>
                  <a:cs typeface="+mn-ea"/>
                  <a:sym typeface="+mn-lt"/>
                </a:rPr>
                <a:t>03</a:t>
              </a:r>
              <a:endParaRPr lang="en-US" sz="2800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54" name="文本框 32"/>
            <p:cNvSpPr txBox="1"/>
            <p:nvPr/>
          </p:nvSpPr>
          <p:spPr>
            <a:xfrm>
              <a:off x="4258590" y="4802188"/>
              <a:ext cx="1288134" cy="44371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>
                  <a:solidFill>
                    <a:schemeClr val="bg2"/>
                  </a:solidFill>
                  <a:cs typeface="+mn-ea"/>
                  <a:sym typeface="+mn-lt"/>
                </a:rPr>
                <a:t>04</a:t>
              </a:r>
              <a:endParaRPr lang="en-US" sz="2800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55" name="文本框 34"/>
            <p:cNvSpPr txBox="1"/>
            <p:nvPr/>
          </p:nvSpPr>
          <p:spPr>
            <a:xfrm>
              <a:off x="4722812" y="3266430"/>
              <a:ext cx="2746376" cy="40011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rgbClr val="005DA2"/>
                  </a:solidFill>
                  <a:cs typeface="+mn-ea"/>
                  <a:sym typeface="+mn-lt"/>
                </a:rPr>
                <a:t>事故发生的原因</a:t>
              </a:r>
              <a:endParaRPr lang="zh-CN" altLang="en-US" sz="2400" b="1">
                <a:solidFill>
                  <a:srgbClr val="005DA2"/>
                </a:solidFill>
                <a:cs typeface="+mn-ea"/>
                <a:sym typeface="+mn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722812" y="2055813"/>
              <a:ext cx="2746376" cy="274637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9513" y="1172803"/>
            <a:ext cx="8568952" cy="2887401"/>
            <a:chOff x="803412" y="1561926"/>
            <a:chExt cx="10585176" cy="3329483"/>
          </a:xfrm>
        </p:grpSpPr>
        <p:grpSp>
          <p:nvGrpSpPr>
            <p:cNvPr id="58" name="组合 57"/>
            <p:cNvGrpSpPr/>
            <p:nvPr/>
          </p:nvGrpSpPr>
          <p:grpSpPr>
            <a:xfrm>
              <a:off x="8210490" y="1609520"/>
              <a:ext cx="1858568" cy="573820"/>
              <a:chOff x="1120597" y="1824875"/>
              <a:chExt cx="2431264" cy="573820"/>
            </a:xfrm>
          </p:grpSpPr>
          <p:sp>
            <p:nvSpPr>
              <p:cNvPr id="59" name="文本框 55"/>
              <p:cNvSpPr txBox="1"/>
              <p:nvPr/>
            </p:nvSpPr>
            <p:spPr>
              <a:xfrm>
                <a:off x="1120682" y="2153154"/>
                <a:ext cx="2080162" cy="24554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r>
                  <a:rPr lang="zh-CN" altLang="en-US" sz="1200">
                    <a:cs typeface="+mn-ea"/>
                    <a:sym typeface="+mn-lt"/>
                  </a:rPr>
                  <a:t>物的不安全状态</a:t>
                </a:r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1120597" y="1824875"/>
                <a:ext cx="2431264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005DA2"/>
                    </a:solidFill>
                    <a:cs typeface="+mn-ea"/>
                    <a:sym typeface="+mn-lt"/>
                  </a:rPr>
                  <a:t>机（物）的原因</a:t>
                </a:r>
                <a:endParaRPr lang="zh-CN" altLang="en-US" sz="1600" b="1">
                  <a:solidFill>
                    <a:srgbClr val="005DA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8348732" y="4311165"/>
              <a:ext cx="1313820" cy="579998"/>
              <a:chOff x="1301466" y="1807055"/>
              <a:chExt cx="1718657" cy="579998"/>
            </a:xfrm>
          </p:grpSpPr>
          <p:sp>
            <p:nvSpPr>
              <p:cNvPr id="62" name="文本框 53"/>
              <p:cNvSpPr txBox="1"/>
              <p:nvPr/>
            </p:nvSpPr>
            <p:spPr>
              <a:xfrm>
                <a:off x="1478984" y="2133138"/>
                <a:ext cx="1362355" cy="2539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环境不良</a:t>
                </a:r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301466" y="1807055"/>
                <a:ext cx="1718657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404040"/>
                    </a:solidFill>
                    <a:cs typeface="+mn-ea"/>
                    <a:sym typeface="+mn-lt"/>
                  </a:rPr>
                  <a:t>环境的原因</a:t>
                </a:r>
                <a:endParaRPr lang="zh-CN" altLang="en-US" sz="1600" b="1">
                  <a:solidFill>
                    <a:srgbClr val="404040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64" name="直接连接符 63"/>
            <p:cNvCxnSpPr/>
            <p:nvPr/>
          </p:nvCxnSpPr>
          <p:spPr>
            <a:xfrm>
              <a:off x="8692738" y="3377057"/>
              <a:ext cx="269585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组合 64"/>
            <p:cNvGrpSpPr/>
            <p:nvPr/>
          </p:nvGrpSpPr>
          <p:grpSpPr>
            <a:xfrm>
              <a:off x="1374065" y="1561926"/>
              <a:ext cx="1554503" cy="578945"/>
              <a:chOff x="1916088" y="1777281"/>
              <a:chExt cx="2033504" cy="578945"/>
            </a:xfrm>
          </p:grpSpPr>
          <p:sp>
            <p:nvSpPr>
              <p:cNvPr id="66" name="文本框 47"/>
              <p:cNvSpPr txBox="1"/>
              <p:nvPr/>
            </p:nvSpPr>
            <p:spPr>
              <a:xfrm>
                <a:off x="1916088" y="2110685"/>
                <a:ext cx="2033504" cy="24554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人的不安全行为</a:t>
                </a:r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2355908" y="1777281"/>
                <a:ext cx="1155470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>
                    <a:solidFill>
                      <a:srgbClr val="404040"/>
                    </a:solidFill>
                    <a:cs typeface="+mn-ea"/>
                    <a:sym typeface="+mn-lt"/>
                  </a:rPr>
                  <a:t>人的原因</a:t>
                </a:r>
                <a:endParaRPr lang="zh-CN" altLang="en-US" sz="1600" b="1">
                  <a:solidFill>
                    <a:srgbClr val="40404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486809" y="4297499"/>
              <a:ext cx="1107030" cy="593910"/>
              <a:chOff x="2063491" y="1793389"/>
              <a:chExt cx="1448148" cy="593910"/>
            </a:xfrm>
          </p:grpSpPr>
          <p:sp>
            <p:nvSpPr>
              <p:cNvPr id="69" name="文本框 45"/>
              <p:cNvSpPr txBox="1"/>
              <p:nvPr/>
            </p:nvSpPr>
            <p:spPr>
              <a:xfrm>
                <a:off x="2110859" y="2133384"/>
                <a:ext cx="1308172" cy="2539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管理欠缺</a:t>
                </a:r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2063491" y="1793389"/>
                <a:ext cx="1448148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>
                    <a:solidFill>
                      <a:srgbClr val="005DA2"/>
                    </a:solidFill>
                    <a:cs typeface="+mn-ea"/>
                    <a:sym typeface="+mn-lt"/>
                  </a:rPr>
                  <a:t>管理的原因</a:t>
                </a:r>
                <a:endParaRPr lang="zh-CN" altLang="en-US" sz="1600" b="1">
                  <a:solidFill>
                    <a:srgbClr val="005DA2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>
              <a:off x="803412" y="3377057"/>
              <a:ext cx="269585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1"/>
                </a:solidFill>
                <a:ea typeface="+mn-ea"/>
                <a:cs typeface="+mn-ea"/>
              </a:rPr>
              <a:t>_</a:t>
            </a: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遵守安全生产规则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564958" y="1330166"/>
            <a:ext cx="1508760" cy="1508760"/>
            <a:chOff x="1564958" y="1330166"/>
            <a:chExt cx="1508760" cy="1508760"/>
          </a:xfrm>
          <a:solidFill>
            <a:schemeClr val="accent1"/>
          </a:solidFill>
        </p:grpSpPr>
        <p:grpSp>
          <p:nvGrpSpPr>
            <p:cNvPr id="55" name="组合 54"/>
            <p:cNvGrpSpPr/>
            <p:nvPr/>
          </p:nvGrpSpPr>
          <p:grpSpPr>
            <a:xfrm>
              <a:off x="1564958" y="1330166"/>
              <a:ext cx="1508760" cy="1508760"/>
              <a:chOff x="1805940" y="1198245"/>
              <a:chExt cx="2011680" cy="2011680"/>
            </a:xfrm>
            <a:grpFill/>
          </p:grpSpPr>
          <p:sp>
            <p:nvSpPr>
              <p:cNvPr id="59" name="圆角矩形 58"/>
              <p:cNvSpPr/>
              <p:nvPr/>
            </p:nvSpPr>
            <p:spPr>
              <a:xfrm>
                <a:off x="1805940" y="1198245"/>
                <a:ext cx="2011680" cy="2011680"/>
              </a:xfrm>
              <a:prstGeom prst="roundRect">
                <a:avLst>
                  <a:gd name="adj" fmla="val 19981"/>
                </a:avLst>
              </a:prstGeom>
              <a:grpFill/>
              <a:ln w="22225">
                <a:noFill/>
              </a:ln>
              <a:effectLst>
                <a:innerShdw blurRad="254000" dist="127000" dir="13500000">
                  <a:schemeClr val="tx2"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1971639" y="1363944"/>
                <a:ext cx="1680278" cy="1680278"/>
              </a:xfrm>
              <a:prstGeom prst="roundRect">
                <a:avLst>
                  <a:gd name="adj" fmla="val 19112"/>
                </a:avLst>
              </a:prstGeom>
              <a:grpFill/>
              <a:ln w="101600">
                <a:noFill/>
              </a:ln>
              <a:effectLst>
                <a:outerShdw blurRad="177800" dist="88900" dir="2700000" algn="tl" rotWithShape="0">
                  <a:schemeClr val="accent3"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2077721" y="1470026"/>
                <a:ext cx="1468114" cy="1468114"/>
              </a:xfrm>
              <a:prstGeom prst="roundRect">
                <a:avLst>
                  <a:gd name="adj" fmla="val 19981"/>
                </a:avLst>
              </a:prstGeom>
              <a:grpFill/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cs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917486" y="1725820"/>
              <a:ext cx="803701" cy="769113"/>
              <a:chOff x="3503864" y="2079606"/>
              <a:chExt cx="1071601" cy="1025483"/>
            </a:xfrm>
            <a:grpFill/>
          </p:grpSpPr>
          <p:sp>
            <p:nvSpPr>
              <p:cNvPr id="57" name="文本框 56"/>
              <p:cNvSpPr txBox="1"/>
              <p:nvPr/>
            </p:nvSpPr>
            <p:spPr>
              <a:xfrm>
                <a:off x="3503864" y="2427981"/>
                <a:ext cx="1071601" cy="67710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  <a:defRPr/>
                </a:pPr>
                <a:r>
                  <a:rPr lang="en-US" altLang="zh-CN" sz="2700">
                    <a:ln w="12700">
                      <a:noFill/>
                    </a:ln>
                    <a:solidFill>
                      <a:schemeClr val="bg1"/>
                    </a:solidFill>
                    <a:latin typeface="ITC Avant Garde Std Md" panose="020B0602020202020204" pitchFamily="34" charset="0"/>
                    <a:ea typeface="+mn-ea"/>
                    <a:cs typeface="+mn-ea"/>
                  </a:rPr>
                  <a:t>01</a:t>
                </a:r>
                <a:endParaRPr lang="zh-CN" altLang="en-US" sz="2700">
                  <a:ln w="12700">
                    <a:noFill/>
                  </a:ln>
                  <a:solidFill>
                    <a:schemeClr val="bg1"/>
                  </a:solidFill>
                  <a:latin typeface="ITC Avant Garde Std Md" panose="020B0602020202020204" pitchFamily="34" charset="0"/>
                  <a:ea typeface="+mn-ea"/>
                  <a:cs typeface="+mn-ea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597472" y="2079606"/>
                <a:ext cx="884386" cy="49244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dist">
                  <a:buNone/>
                  <a:defRPr/>
                </a:pPr>
                <a:r>
                  <a:rPr lang="en-US" altLang="zh-CN" sz="1800">
                    <a:ln w="12700">
                      <a:noFill/>
                    </a:ln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ea"/>
                  </a:rPr>
                  <a:t>PRAT</a:t>
                </a:r>
                <a:endParaRPr lang="zh-CN" altLang="en-US" sz="1800">
                  <a:ln w="12700">
                    <a:noFill/>
                  </a:ln>
                  <a:solidFill>
                    <a:schemeClr val="bg1"/>
                  </a:solidFill>
                  <a:latin typeface="Impact" panose="020B0806030902050204" pitchFamily="34" charset="0"/>
                  <a:ea typeface="+mn-ea"/>
                  <a:cs typeface="+mn-ea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817620" y="1330166"/>
            <a:ext cx="1508760" cy="1508760"/>
            <a:chOff x="3817620" y="1330166"/>
            <a:chExt cx="1508760" cy="1508760"/>
          </a:xfrm>
        </p:grpSpPr>
        <p:grpSp>
          <p:nvGrpSpPr>
            <p:cNvPr id="63" name="组合 62"/>
            <p:cNvGrpSpPr/>
            <p:nvPr/>
          </p:nvGrpSpPr>
          <p:grpSpPr>
            <a:xfrm>
              <a:off x="3817620" y="1330166"/>
              <a:ext cx="1508760" cy="1508760"/>
              <a:chOff x="1805940" y="1198245"/>
              <a:chExt cx="2011680" cy="2011680"/>
            </a:xfrm>
          </p:grpSpPr>
          <p:sp>
            <p:nvSpPr>
              <p:cNvPr id="67" name="圆角矩形 66"/>
              <p:cNvSpPr/>
              <p:nvPr/>
            </p:nvSpPr>
            <p:spPr>
              <a:xfrm>
                <a:off x="1805940" y="1198245"/>
                <a:ext cx="2011680" cy="2011680"/>
              </a:xfrm>
              <a:prstGeom prst="roundRect">
                <a:avLst>
                  <a:gd name="adj" fmla="val 19981"/>
                </a:avLst>
              </a:prstGeom>
              <a:solidFill>
                <a:schemeClr val="accent3"/>
              </a:solidFill>
              <a:ln w="22225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  <a:effectLst>
                <a:innerShdw blurRad="254000" dist="1270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>
                <a:off x="1971639" y="1363944"/>
                <a:ext cx="1680278" cy="1680278"/>
              </a:xfrm>
              <a:prstGeom prst="roundRect">
                <a:avLst>
                  <a:gd name="adj" fmla="val 19112"/>
                </a:avLst>
              </a:prstGeom>
              <a:solidFill>
                <a:schemeClr val="accent3"/>
              </a:solidFill>
              <a:ln w="101600">
                <a:noFill/>
              </a:ln>
              <a:effectLst>
                <a:outerShdw blurRad="177800" dist="889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latin typeface="Calibri" panose="020F0502020204030204"/>
                  <a:cs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4170148" y="1725820"/>
              <a:ext cx="803701" cy="769113"/>
              <a:chOff x="3503864" y="2079606"/>
              <a:chExt cx="1071601" cy="1025483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3503864" y="2427981"/>
                <a:ext cx="107160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  <a:defRPr/>
                </a:pPr>
                <a:r>
                  <a:rPr lang="en-US" altLang="zh-CN" sz="2700">
                    <a:ln w="12700">
                      <a:noFill/>
                    </a:ln>
                    <a:solidFill>
                      <a:schemeClr val="bg1"/>
                    </a:solidFill>
                    <a:latin typeface="ITC Avant Garde Std Md" panose="020B0602020202020204" pitchFamily="34" charset="0"/>
                    <a:ea typeface="+mn-ea"/>
                    <a:cs typeface="+mn-ea"/>
                  </a:rPr>
                  <a:t>02</a:t>
                </a:r>
                <a:endParaRPr lang="zh-CN" altLang="en-US" sz="2700">
                  <a:ln w="12700">
                    <a:noFill/>
                  </a:ln>
                  <a:solidFill>
                    <a:schemeClr val="bg1"/>
                  </a:solidFill>
                  <a:latin typeface="ITC Avant Garde Std Md" panose="020B0602020202020204" pitchFamily="34" charset="0"/>
                  <a:ea typeface="+mn-ea"/>
                  <a:cs typeface="+mn-ea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3597472" y="2079606"/>
                <a:ext cx="884386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buNone/>
                  <a:defRPr/>
                </a:pPr>
                <a:r>
                  <a:rPr lang="en-US" altLang="zh-CN" sz="1800">
                    <a:ln w="12700">
                      <a:noFill/>
                    </a:ln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ea"/>
                  </a:rPr>
                  <a:t>PRAT</a:t>
                </a:r>
                <a:endParaRPr lang="zh-CN" altLang="en-US" sz="1800">
                  <a:ln w="12700">
                    <a:noFill/>
                  </a:ln>
                  <a:solidFill>
                    <a:schemeClr val="bg1"/>
                  </a:solidFill>
                  <a:latin typeface="Impact" panose="020B0806030902050204" pitchFamily="34" charset="0"/>
                  <a:ea typeface="+mn-ea"/>
                  <a:cs typeface="+mn-ea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009719" y="1362575"/>
            <a:ext cx="1508760" cy="1508760"/>
            <a:chOff x="6070283" y="1330166"/>
            <a:chExt cx="1508760" cy="1508760"/>
          </a:xfrm>
        </p:grpSpPr>
        <p:grpSp>
          <p:nvGrpSpPr>
            <p:cNvPr id="71" name="组合 70"/>
            <p:cNvGrpSpPr/>
            <p:nvPr/>
          </p:nvGrpSpPr>
          <p:grpSpPr>
            <a:xfrm>
              <a:off x="6070283" y="1330166"/>
              <a:ext cx="1508760" cy="1508760"/>
              <a:chOff x="1805940" y="1198245"/>
              <a:chExt cx="2011680" cy="2011680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1805940" y="1198245"/>
                <a:ext cx="2011680" cy="2011680"/>
              </a:xfrm>
              <a:prstGeom prst="roundRect">
                <a:avLst>
                  <a:gd name="adj" fmla="val 19981"/>
                </a:avLst>
              </a:prstGeom>
              <a:solidFill>
                <a:schemeClr val="accent1"/>
              </a:solidFill>
              <a:ln w="22225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  <a:effectLst>
                <a:innerShdw blurRad="254000" dist="127000" dir="13500000">
                  <a:schemeClr val="accent3"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1971639" y="1363944"/>
                <a:ext cx="1680278" cy="1680278"/>
              </a:xfrm>
              <a:prstGeom prst="roundRect">
                <a:avLst>
                  <a:gd name="adj" fmla="val 19112"/>
                </a:avLst>
              </a:prstGeom>
              <a:solidFill>
                <a:schemeClr val="accent1"/>
              </a:solidFill>
              <a:ln w="101600">
                <a:noFill/>
              </a:ln>
              <a:effectLst>
                <a:outerShdw blurRad="177800" dist="88900" dir="2700000" algn="tl" rotWithShape="0">
                  <a:schemeClr val="accent3"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  <a:latin typeface="Calibri" panose="020F0502020204030204"/>
                  <a:cs typeface="+mn-ea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6422811" y="1725820"/>
              <a:ext cx="803701" cy="769113"/>
              <a:chOff x="3503864" y="2079606"/>
              <a:chExt cx="1071601" cy="1025483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3503864" y="2427981"/>
                <a:ext cx="107160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  <a:defRPr/>
                </a:pPr>
                <a:r>
                  <a:rPr lang="en-US" altLang="zh-CN" sz="2700">
                    <a:ln w="12700">
                      <a:noFill/>
                    </a:ln>
                    <a:solidFill>
                      <a:schemeClr val="bg1"/>
                    </a:solidFill>
                    <a:latin typeface="ITC Avant Garde Std Md" panose="020B0602020202020204" pitchFamily="34" charset="0"/>
                    <a:ea typeface="+mn-ea"/>
                    <a:cs typeface="+mn-ea"/>
                  </a:rPr>
                  <a:t>03</a:t>
                </a:r>
                <a:endParaRPr lang="zh-CN" altLang="en-US" sz="2700">
                  <a:ln w="12700">
                    <a:noFill/>
                  </a:ln>
                  <a:solidFill>
                    <a:schemeClr val="bg1"/>
                  </a:solidFill>
                  <a:latin typeface="ITC Avant Garde Std Md" panose="020B0602020202020204" pitchFamily="34" charset="0"/>
                  <a:ea typeface="+mn-ea"/>
                  <a:cs typeface="+mn-ea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3597472" y="2079606"/>
                <a:ext cx="884386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buNone/>
                  <a:defRPr/>
                </a:pPr>
                <a:r>
                  <a:rPr lang="en-US" altLang="zh-CN" sz="1800">
                    <a:ln w="12700">
                      <a:noFill/>
                    </a:ln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ea"/>
                  </a:rPr>
                  <a:t>PRAT</a:t>
                </a:r>
                <a:endParaRPr lang="zh-CN" altLang="en-US" sz="1800">
                  <a:ln w="12700">
                    <a:noFill/>
                  </a:ln>
                  <a:solidFill>
                    <a:schemeClr val="bg1"/>
                  </a:solidFill>
                  <a:latin typeface="Impact" panose="020B0806030902050204" pitchFamily="34" charset="0"/>
                  <a:ea typeface="+mn-ea"/>
                  <a:cs typeface="+mn-ea"/>
                </a:endParaRPr>
              </a:p>
            </p:txBody>
          </p:sp>
        </p:grpSp>
      </p:grpSp>
      <p:sp>
        <p:nvSpPr>
          <p:cNvPr id="80" name="文本框 79"/>
          <p:cNvSpPr txBox="1"/>
          <p:nvPr/>
        </p:nvSpPr>
        <p:spPr bwMode="auto">
          <a:xfrm>
            <a:off x="1504394" y="3088188"/>
            <a:ext cx="16137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000" b="0">
                <a:latin typeface="+mn-ea"/>
                <a:ea typeface="+mn-ea"/>
                <a:cs typeface="+mn-ea"/>
              </a:rPr>
              <a:t>整理整顿工作地点</a:t>
            </a:r>
            <a:endParaRPr lang="en-US" altLang="zh-CN" sz="2400" b="0">
              <a:latin typeface="+mn-ea"/>
              <a:ea typeface="+mn-ea"/>
              <a:cs typeface="+mn-ea"/>
            </a:endParaRPr>
          </a:p>
        </p:txBody>
      </p:sp>
      <p:sp>
        <p:nvSpPr>
          <p:cNvPr id="83" name="文本框 82"/>
          <p:cNvSpPr txBox="1"/>
          <p:nvPr/>
        </p:nvSpPr>
        <p:spPr bwMode="auto">
          <a:xfrm>
            <a:off x="3757056" y="3088188"/>
            <a:ext cx="16137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000" b="0">
                <a:latin typeface="+mn-ea"/>
                <a:ea typeface="+mn-ea"/>
                <a:cs typeface="+mn-ea"/>
              </a:rPr>
              <a:t>经常维护保养设备</a:t>
            </a:r>
            <a:endParaRPr lang="en-US" altLang="zh-CN" sz="2400" b="0">
              <a:latin typeface="+mn-ea"/>
              <a:ea typeface="+mn-ea"/>
              <a:cs typeface="+mn-ea"/>
            </a:endParaRPr>
          </a:p>
        </p:txBody>
      </p:sp>
      <p:sp>
        <p:nvSpPr>
          <p:cNvPr id="86" name="文本框 85"/>
          <p:cNvSpPr txBox="1"/>
          <p:nvPr/>
        </p:nvSpPr>
        <p:spPr bwMode="auto">
          <a:xfrm>
            <a:off x="6009719" y="3088188"/>
            <a:ext cx="16137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000" b="0" dirty="0">
                <a:latin typeface="+mn-ea"/>
                <a:ea typeface="+mn-ea"/>
                <a:cs typeface="+mn-ea"/>
              </a:rPr>
              <a:t>按照标准进行操作</a:t>
            </a:r>
            <a:endParaRPr lang="en-US" altLang="zh-CN" sz="2400" b="0" dirty="0">
              <a:latin typeface="+mn-ea"/>
              <a:ea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79" y="2084544"/>
            <a:ext cx="51435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1" nodeType="after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2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3" grpId="1"/>
      <p:bldP spid="8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761440" y="5234"/>
            <a:ext cx="7531941" cy="53459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遵守安全生产规章制度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6264" y="3188864"/>
            <a:ext cx="2022807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必须严格遵守危险性作业的安全要求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15560" y="1743189"/>
            <a:ext cx="2030067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必须遵守厂纪厂规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6044374" y="3562129"/>
            <a:ext cx="1901826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必须正确佩戴和使用劳动防护用品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5741921" y="1413536"/>
            <a:ext cx="25067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必须经安全生产培训考核合格后持证上岗作业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6125631" y="2450714"/>
            <a:ext cx="178084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必须了解本岗位的危险危害因素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3442885" y="4141780"/>
            <a:ext cx="2259791" cy="707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zh-CN" altLang="en-US" sz="1015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74678" y="1726122"/>
            <a:ext cx="1298456" cy="1282566"/>
            <a:chOff x="3274678" y="1726122"/>
            <a:chExt cx="1298456" cy="1282566"/>
          </a:xfrm>
        </p:grpSpPr>
        <p:grpSp>
          <p:nvGrpSpPr>
            <p:cNvPr id="20" name="组合 19"/>
            <p:cNvGrpSpPr/>
            <p:nvPr/>
          </p:nvGrpSpPr>
          <p:grpSpPr>
            <a:xfrm>
              <a:off x="3274678" y="1726122"/>
              <a:ext cx="1298456" cy="1282566"/>
              <a:chOff x="4281488" y="1830388"/>
              <a:chExt cx="1816100" cy="1793875"/>
            </a:xfrm>
          </p:grpSpPr>
          <p:sp>
            <p:nvSpPr>
              <p:cNvPr id="23" name="Freeform 5"/>
              <p:cNvSpPr/>
              <p:nvPr/>
            </p:nvSpPr>
            <p:spPr bwMode="auto">
              <a:xfrm>
                <a:off x="4281488" y="1830388"/>
                <a:ext cx="1816100" cy="1793875"/>
              </a:xfrm>
              <a:custGeom>
                <a:avLst/>
                <a:gdLst>
                  <a:gd name="T0" fmla="*/ 195 w 483"/>
                  <a:gd name="T1" fmla="*/ 294 h 477"/>
                  <a:gd name="T2" fmla="*/ 196 w 483"/>
                  <a:gd name="T3" fmla="*/ 294 h 477"/>
                  <a:gd name="T4" fmla="*/ 298 w 483"/>
                  <a:gd name="T5" fmla="*/ 279 h 477"/>
                  <a:gd name="T6" fmla="*/ 396 w 483"/>
                  <a:gd name="T7" fmla="*/ 208 h 477"/>
                  <a:gd name="T8" fmla="*/ 443 w 483"/>
                  <a:gd name="T9" fmla="*/ 115 h 477"/>
                  <a:gd name="T10" fmla="*/ 483 w 483"/>
                  <a:gd name="T11" fmla="*/ 84 h 477"/>
                  <a:gd name="T12" fmla="*/ 483 w 483"/>
                  <a:gd name="T13" fmla="*/ 84 h 477"/>
                  <a:gd name="T14" fmla="*/ 382 w 483"/>
                  <a:gd name="T15" fmla="*/ 12 h 477"/>
                  <a:gd name="T16" fmla="*/ 309 w 483"/>
                  <a:gd name="T17" fmla="*/ 0 h 477"/>
                  <a:gd name="T18" fmla="*/ 221 w 483"/>
                  <a:gd name="T19" fmla="*/ 19 h 477"/>
                  <a:gd name="T20" fmla="*/ 0 w 483"/>
                  <a:gd name="T21" fmla="*/ 425 h 477"/>
                  <a:gd name="T22" fmla="*/ 3 w 483"/>
                  <a:gd name="T23" fmla="*/ 477 h 477"/>
                  <a:gd name="T24" fmla="*/ 46 w 483"/>
                  <a:gd name="T25" fmla="*/ 383 h 477"/>
                  <a:gd name="T26" fmla="*/ 195 w 483"/>
                  <a:gd name="T27" fmla="*/ 29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2" h="477">
                    <a:moveTo>
                      <a:pt x="195" y="294"/>
                    </a:moveTo>
                    <a:cubicBezTo>
                      <a:pt x="196" y="294"/>
                      <a:pt x="196" y="294"/>
                      <a:pt x="196" y="294"/>
                    </a:cubicBezTo>
                    <a:cubicBezTo>
                      <a:pt x="298" y="279"/>
                      <a:pt x="298" y="279"/>
                      <a:pt x="298" y="279"/>
                    </a:cubicBezTo>
                    <a:cubicBezTo>
                      <a:pt x="335" y="273"/>
                      <a:pt x="380" y="241"/>
                      <a:pt x="396" y="208"/>
                    </a:cubicBezTo>
                    <a:cubicBezTo>
                      <a:pt x="443" y="115"/>
                      <a:pt x="443" y="115"/>
                      <a:pt x="443" y="115"/>
                    </a:cubicBezTo>
                    <a:cubicBezTo>
                      <a:pt x="453" y="95"/>
                      <a:pt x="467" y="84"/>
                      <a:pt x="483" y="84"/>
                    </a:cubicBezTo>
                    <a:cubicBezTo>
                      <a:pt x="483" y="84"/>
                      <a:pt x="483" y="84"/>
                      <a:pt x="483" y="84"/>
                    </a:cubicBezTo>
                    <a:cubicBezTo>
                      <a:pt x="463" y="59"/>
                      <a:pt x="431" y="28"/>
                      <a:pt x="382" y="12"/>
                    </a:cubicBezTo>
                    <a:cubicBezTo>
                      <a:pt x="358" y="4"/>
                      <a:pt x="333" y="0"/>
                      <a:pt x="309" y="0"/>
                    </a:cubicBezTo>
                    <a:cubicBezTo>
                      <a:pt x="258" y="0"/>
                      <a:pt x="225" y="17"/>
                      <a:pt x="221" y="19"/>
                    </a:cubicBezTo>
                    <a:cubicBezTo>
                      <a:pt x="83" y="108"/>
                      <a:pt x="0" y="260"/>
                      <a:pt x="0" y="425"/>
                    </a:cubicBezTo>
                    <a:cubicBezTo>
                      <a:pt x="0" y="442"/>
                      <a:pt x="1" y="460"/>
                      <a:pt x="3" y="477"/>
                    </a:cubicBezTo>
                    <a:cubicBezTo>
                      <a:pt x="10" y="444"/>
                      <a:pt x="24" y="412"/>
                      <a:pt x="46" y="383"/>
                    </a:cubicBezTo>
                    <a:cubicBezTo>
                      <a:pt x="102" y="307"/>
                      <a:pt x="191" y="295"/>
                      <a:pt x="195" y="294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</a:gradFill>
              <a:ln w="28575">
                <a:noFill/>
              </a:ln>
              <a:effectLst>
                <a:outerShdw blurRad="88900" dist="75434" dir="270000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24" name="Freeform 5"/>
              <p:cNvSpPr/>
              <p:nvPr/>
            </p:nvSpPr>
            <p:spPr bwMode="auto">
              <a:xfrm>
                <a:off x="4281488" y="1830388"/>
                <a:ext cx="1816100" cy="1793875"/>
              </a:xfrm>
              <a:custGeom>
                <a:avLst/>
                <a:gdLst>
                  <a:gd name="T0" fmla="*/ 195 w 483"/>
                  <a:gd name="T1" fmla="*/ 294 h 477"/>
                  <a:gd name="T2" fmla="*/ 196 w 483"/>
                  <a:gd name="T3" fmla="*/ 294 h 477"/>
                  <a:gd name="T4" fmla="*/ 298 w 483"/>
                  <a:gd name="T5" fmla="*/ 279 h 477"/>
                  <a:gd name="T6" fmla="*/ 396 w 483"/>
                  <a:gd name="T7" fmla="*/ 208 h 477"/>
                  <a:gd name="T8" fmla="*/ 443 w 483"/>
                  <a:gd name="T9" fmla="*/ 115 h 477"/>
                  <a:gd name="T10" fmla="*/ 483 w 483"/>
                  <a:gd name="T11" fmla="*/ 84 h 477"/>
                  <a:gd name="T12" fmla="*/ 483 w 483"/>
                  <a:gd name="T13" fmla="*/ 84 h 477"/>
                  <a:gd name="T14" fmla="*/ 382 w 483"/>
                  <a:gd name="T15" fmla="*/ 12 h 477"/>
                  <a:gd name="T16" fmla="*/ 309 w 483"/>
                  <a:gd name="T17" fmla="*/ 0 h 477"/>
                  <a:gd name="T18" fmla="*/ 221 w 483"/>
                  <a:gd name="T19" fmla="*/ 19 h 477"/>
                  <a:gd name="T20" fmla="*/ 0 w 483"/>
                  <a:gd name="T21" fmla="*/ 425 h 477"/>
                  <a:gd name="T22" fmla="*/ 3 w 483"/>
                  <a:gd name="T23" fmla="*/ 477 h 477"/>
                  <a:gd name="T24" fmla="*/ 46 w 483"/>
                  <a:gd name="T25" fmla="*/ 383 h 477"/>
                  <a:gd name="T26" fmla="*/ 195 w 483"/>
                  <a:gd name="T27" fmla="*/ 29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2" h="477">
                    <a:moveTo>
                      <a:pt x="195" y="294"/>
                    </a:moveTo>
                    <a:cubicBezTo>
                      <a:pt x="196" y="294"/>
                      <a:pt x="196" y="294"/>
                      <a:pt x="196" y="294"/>
                    </a:cubicBezTo>
                    <a:cubicBezTo>
                      <a:pt x="298" y="279"/>
                      <a:pt x="298" y="279"/>
                      <a:pt x="298" y="279"/>
                    </a:cubicBezTo>
                    <a:cubicBezTo>
                      <a:pt x="335" y="273"/>
                      <a:pt x="380" y="241"/>
                      <a:pt x="396" y="208"/>
                    </a:cubicBezTo>
                    <a:cubicBezTo>
                      <a:pt x="443" y="115"/>
                      <a:pt x="443" y="115"/>
                      <a:pt x="443" y="115"/>
                    </a:cubicBezTo>
                    <a:cubicBezTo>
                      <a:pt x="453" y="95"/>
                      <a:pt x="467" y="84"/>
                      <a:pt x="483" y="84"/>
                    </a:cubicBezTo>
                    <a:cubicBezTo>
                      <a:pt x="483" y="84"/>
                      <a:pt x="483" y="84"/>
                      <a:pt x="483" y="84"/>
                    </a:cubicBezTo>
                    <a:cubicBezTo>
                      <a:pt x="463" y="59"/>
                      <a:pt x="431" y="28"/>
                      <a:pt x="382" y="12"/>
                    </a:cubicBezTo>
                    <a:cubicBezTo>
                      <a:pt x="358" y="4"/>
                      <a:pt x="333" y="0"/>
                      <a:pt x="309" y="0"/>
                    </a:cubicBezTo>
                    <a:cubicBezTo>
                      <a:pt x="258" y="0"/>
                      <a:pt x="225" y="17"/>
                      <a:pt x="221" y="19"/>
                    </a:cubicBezTo>
                    <a:cubicBezTo>
                      <a:pt x="83" y="108"/>
                      <a:pt x="0" y="260"/>
                      <a:pt x="0" y="425"/>
                    </a:cubicBezTo>
                    <a:cubicBezTo>
                      <a:pt x="0" y="442"/>
                      <a:pt x="1" y="460"/>
                      <a:pt x="3" y="477"/>
                    </a:cubicBezTo>
                    <a:cubicBezTo>
                      <a:pt x="10" y="444"/>
                      <a:pt x="24" y="412"/>
                      <a:pt x="46" y="383"/>
                    </a:cubicBezTo>
                    <a:cubicBezTo>
                      <a:pt x="102" y="307"/>
                      <a:pt x="191" y="295"/>
                      <a:pt x="195" y="2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>
                <a:outerShdw blurRad="88900" dist="75434" dir="2700000" rotWithShape="0">
                  <a:srgbClr val="000000">
                    <a:alpha val="23000"/>
                  </a:srgb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3721497" y="1929394"/>
              <a:ext cx="482825" cy="415498"/>
            </a:xfrm>
            <a:prstGeom prst="rect">
              <a:avLst/>
            </a:prstGeom>
            <a:noFill/>
            <a:ln w="28575">
              <a:noFill/>
            </a:ln>
            <a:effectLst>
              <a:outerShdw blurRad="88900" dist="75434" dir="2700000">
                <a:srgbClr val="000000">
                  <a:alpha val="2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100">
                  <a:solidFill>
                    <a:schemeClr val="bg1"/>
                  </a:solidFill>
                  <a:effectLst>
                    <a:innerShdw blurRad="25400" dist="12700" dir="13500000">
                      <a:prstClr val="black">
                        <a:alpha val="50000"/>
                      </a:prstClr>
                    </a:innerShdw>
                  </a:effectLst>
                  <a:ea typeface="+mn-ea"/>
                  <a:cs typeface="+mn-ea"/>
                </a:rPr>
                <a:t>01</a:t>
              </a:r>
              <a:endParaRPr lang="zh-CN" altLang="en-US" sz="2100">
                <a:solidFill>
                  <a:schemeClr val="bg1"/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ea typeface="+mn-ea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279220" y="2594408"/>
            <a:ext cx="1030592" cy="1545889"/>
            <a:chOff x="3279220" y="2594408"/>
            <a:chExt cx="1030592" cy="1545889"/>
          </a:xfrm>
        </p:grpSpPr>
        <p:grpSp>
          <p:nvGrpSpPr>
            <p:cNvPr id="26" name="组合 25"/>
            <p:cNvGrpSpPr/>
            <p:nvPr/>
          </p:nvGrpSpPr>
          <p:grpSpPr>
            <a:xfrm>
              <a:off x="3279220" y="2594408"/>
              <a:ext cx="1030592" cy="1545889"/>
              <a:chOff x="4287838" y="3044825"/>
              <a:chExt cx="1441450" cy="2162175"/>
            </a:xfrm>
          </p:grpSpPr>
          <p:sp>
            <p:nvSpPr>
              <p:cNvPr id="29" name="Freeform 8"/>
              <p:cNvSpPr/>
              <p:nvPr/>
            </p:nvSpPr>
            <p:spPr bwMode="auto">
              <a:xfrm>
                <a:off x="4287838" y="3044825"/>
                <a:ext cx="1441450" cy="2162175"/>
              </a:xfrm>
              <a:custGeom>
                <a:avLst/>
                <a:gdLst>
                  <a:gd name="T0" fmla="*/ 154 w 383"/>
                  <a:gd name="T1" fmla="*/ 458 h 575"/>
                  <a:gd name="T2" fmla="*/ 383 w 383"/>
                  <a:gd name="T3" fmla="*/ 575 h 575"/>
                  <a:gd name="T4" fmla="*/ 306 w 383"/>
                  <a:gd name="T5" fmla="*/ 505 h 575"/>
                  <a:gd name="T6" fmla="*/ 263 w 383"/>
                  <a:gd name="T7" fmla="*/ 344 h 575"/>
                  <a:gd name="T8" fmla="*/ 264 w 383"/>
                  <a:gd name="T9" fmla="*/ 337 h 575"/>
                  <a:gd name="T10" fmla="*/ 281 w 383"/>
                  <a:gd name="T11" fmla="*/ 235 h 575"/>
                  <a:gd name="T12" fmla="*/ 243 w 383"/>
                  <a:gd name="T13" fmla="*/ 120 h 575"/>
                  <a:gd name="T14" fmla="*/ 169 w 383"/>
                  <a:gd name="T15" fmla="*/ 47 h 575"/>
                  <a:gd name="T16" fmla="*/ 152 w 383"/>
                  <a:gd name="T17" fmla="*/ 0 h 575"/>
                  <a:gd name="T18" fmla="*/ 57 w 383"/>
                  <a:gd name="T19" fmla="*/ 70 h 575"/>
                  <a:gd name="T20" fmla="*/ 14 w 383"/>
                  <a:gd name="T21" fmla="*/ 225 h 575"/>
                  <a:gd name="T22" fmla="*/ 14 w 383"/>
                  <a:gd name="T23" fmla="*/ 225 h 575"/>
                  <a:gd name="T24" fmla="*/ 154 w 383"/>
                  <a:gd name="T25" fmla="*/ 45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3" h="575">
                    <a:moveTo>
                      <a:pt x="154" y="458"/>
                    </a:moveTo>
                    <a:cubicBezTo>
                      <a:pt x="218" y="517"/>
                      <a:pt x="297" y="557"/>
                      <a:pt x="383" y="575"/>
                    </a:cubicBezTo>
                    <a:cubicBezTo>
                      <a:pt x="353" y="557"/>
                      <a:pt x="327" y="534"/>
                      <a:pt x="306" y="505"/>
                    </a:cubicBezTo>
                    <a:cubicBezTo>
                      <a:pt x="251" y="428"/>
                      <a:pt x="262" y="348"/>
                      <a:pt x="263" y="344"/>
                    </a:cubicBezTo>
                    <a:cubicBezTo>
                      <a:pt x="263" y="342"/>
                      <a:pt x="263" y="339"/>
                      <a:pt x="264" y="337"/>
                    </a:cubicBezTo>
                    <a:cubicBezTo>
                      <a:pt x="281" y="235"/>
                      <a:pt x="281" y="235"/>
                      <a:pt x="281" y="235"/>
                    </a:cubicBezTo>
                    <a:cubicBezTo>
                      <a:pt x="287" y="198"/>
                      <a:pt x="269" y="146"/>
                      <a:pt x="243" y="120"/>
                    </a:cubicBezTo>
                    <a:cubicBezTo>
                      <a:pt x="169" y="47"/>
                      <a:pt x="169" y="47"/>
                      <a:pt x="169" y="47"/>
                    </a:cubicBezTo>
                    <a:cubicBezTo>
                      <a:pt x="153" y="31"/>
                      <a:pt x="147" y="14"/>
                      <a:pt x="152" y="0"/>
                    </a:cubicBezTo>
                    <a:cubicBezTo>
                      <a:pt x="123" y="11"/>
                      <a:pt x="85" y="32"/>
                      <a:pt x="57" y="70"/>
                    </a:cubicBezTo>
                    <a:cubicBezTo>
                      <a:pt x="0" y="148"/>
                      <a:pt x="14" y="224"/>
                      <a:pt x="14" y="225"/>
                    </a:cubicBezTo>
                    <a:cubicBezTo>
                      <a:pt x="14" y="225"/>
                      <a:pt x="14" y="225"/>
                      <a:pt x="14" y="225"/>
                    </a:cubicBezTo>
                    <a:cubicBezTo>
                      <a:pt x="38" y="315"/>
                      <a:pt x="86" y="396"/>
                      <a:pt x="154" y="458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</a:gradFill>
              <a:ln w="28575">
                <a:noFill/>
              </a:ln>
              <a:effectLst>
                <a:outerShdw blurRad="88900" dist="75434" dir="270000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4287838" y="3044825"/>
                <a:ext cx="1441450" cy="2162175"/>
              </a:xfrm>
              <a:custGeom>
                <a:avLst/>
                <a:gdLst>
                  <a:gd name="T0" fmla="*/ 154 w 383"/>
                  <a:gd name="T1" fmla="*/ 458 h 575"/>
                  <a:gd name="T2" fmla="*/ 383 w 383"/>
                  <a:gd name="T3" fmla="*/ 575 h 575"/>
                  <a:gd name="T4" fmla="*/ 306 w 383"/>
                  <a:gd name="T5" fmla="*/ 505 h 575"/>
                  <a:gd name="T6" fmla="*/ 263 w 383"/>
                  <a:gd name="T7" fmla="*/ 344 h 575"/>
                  <a:gd name="T8" fmla="*/ 264 w 383"/>
                  <a:gd name="T9" fmla="*/ 337 h 575"/>
                  <a:gd name="T10" fmla="*/ 281 w 383"/>
                  <a:gd name="T11" fmla="*/ 235 h 575"/>
                  <a:gd name="T12" fmla="*/ 243 w 383"/>
                  <a:gd name="T13" fmla="*/ 120 h 575"/>
                  <a:gd name="T14" fmla="*/ 169 w 383"/>
                  <a:gd name="T15" fmla="*/ 47 h 575"/>
                  <a:gd name="T16" fmla="*/ 152 w 383"/>
                  <a:gd name="T17" fmla="*/ 0 h 575"/>
                  <a:gd name="T18" fmla="*/ 57 w 383"/>
                  <a:gd name="T19" fmla="*/ 70 h 575"/>
                  <a:gd name="T20" fmla="*/ 14 w 383"/>
                  <a:gd name="T21" fmla="*/ 225 h 575"/>
                  <a:gd name="T22" fmla="*/ 14 w 383"/>
                  <a:gd name="T23" fmla="*/ 225 h 575"/>
                  <a:gd name="T24" fmla="*/ 154 w 383"/>
                  <a:gd name="T25" fmla="*/ 45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3" h="575">
                    <a:moveTo>
                      <a:pt x="154" y="458"/>
                    </a:moveTo>
                    <a:cubicBezTo>
                      <a:pt x="218" y="517"/>
                      <a:pt x="297" y="557"/>
                      <a:pt x="383" y="575"/>
                    </a:cubicBezTo>
                    <a:cubicBezTo>
                      <a:pt x="353" y="557"/>
                      <a:pt x="327" y="534"/>
                      <a:pt x="306" y="505"/>
                    </a:cubicBezTo>
                    <a:cubicBezTo>
                      <a:pt x="251" y="428"/>
                      <a:pt x="262" y="348"/>
                      <a:pt x="263" y="344"/>
                    </a:cubicBezTo>
                    <a:cubicBezTo>
                      <a:pt x="263" y="342"/>
                      <a:pt x="263" y="339"/>
                      <a:pt x="264" y="337"/>
                    </a:cubicBezTo>
                    <a:cubicBezTo>
                      <a:pt x="281" y="235"/>
                      <a:pt x="281" y="235"/>
                      <a:pt x="281" y="235"/>
                    </a:cubicBezTo>
                    <a:cubicBezTo>
                      <a:pt x="287" y="198"/>
                      <a:pt x="269" y="146"/>
                      <a:pt x="243" y="120"/>
                    </a:cubicBezTo>
                    <a:cubicBezTo>
                      <a:pt x="169" y="47"/>
                      <a:pt x="169" y="47"/>
                      <a:pt x="169" y="47"/>
                    </a:cubicBezTo>
                    <a:cubicBezTo>
                      <a:pt x="153" y="31"/>
                      <a:pt x="147" y="14"/>
                      <a:pt x="152" y="0"/>
                    </a:cubicBezTo>
                    <a:cubicBezTo>
                      <a:pt x="123" y="11"/>
                      <a:pt x="85" y="32"/>
                      <a:pt x="57" y="70"/>
                    </a:cubicBezTo>
                    <a:cubicBezTo>
                      <a:pt x="0" y="148"/>
                      <a:pt x="14" y="224"/>
                      <a:pt x="14" y="225"/>
                    </a:cubicBezTo>
                    <a:cubicBezTo>
                      <a:pt x="14" y="225"/>
                      <a:pt x="14" y="225"/>
                      <a:pt x="14" y="225"/>
                    </a:cubicBezTo>
                    <a:cubicBezTo>
                      <a:pt x="38" y="315"/>
                      <a:pt x="86" y="396"/>
                      <a:pt x="154" y="4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>
                <a:outerShdw blurRad="88900" dist="75434" dir="2700000" rotWithShape="0">
                  <a:srgbClr val="000000">
                    <a:alpha val="23000"/>
                  </a:srgb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3504760" y="3034384"/>
              <a:ext cx="482825" cy="415498"/>
            </a:xfrm>
            <a:prstGeom prst="rect">
              <a:avLst/>
            </a:prstGeom>
            <a:noFill/>
            <a:ln w="28575">
              <a:noFill/>
            </a:ln>
            <a:effectLst>
              <a:outerShdw blurRad="88900" dist="75434" dir="2700000">
                <a:srgbClr val="000000">
                  <a:alpha val="2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100">
                  <a:solidFill>
                    <a:schemeClr val="bg1"/>
                  </a:solidFill>
                  <a:effectLst>
                    <a:innerShdw blurRad="25400" dist="12700" dir="13500000">
                      <a:prstClr val="black">
                        <a:alpha val="50000"/>
                      </a:prstClr>
                    </a:innerShdw>
                  </a:effectLst>
                  <a:ea typeface="+mn-ea"/>
                  <a:cs typeface="+mn-ea"/>
                </a:rPr>
                <a:t>02</a:t>
              </a:r>
              <a:endParaRPr lang="zh-CN" altLang="en-US" sz="2100">
                <a:solidFill>
                  <a:schemeClr val="bg1"/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ea typeface="+mn-ea"/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5241" y="1995120"/>
            <a:ext cx="774080" cy="1661660"/>
            <a:chOff x="5095241" y="1995120"/>
            <a:chExt cx="774080" cy="1661660"/>
          </a:xfrm>
        </p:grpSpPr>
        <p:grpSp>
          <p:nvGrpSpPr>
            <p:cNvPr id="32" name="组合 31"/>
            <p:cNvGrpSpPr/>
            <p:nvPr/>
          </p:nvGrpSpPr>
          <p:grpSpPr>
            <a:xfrm>
              <a:off x="5095241" y="1995120"/>
              <a:ext cx="774080" cy="1661660"/>
              <a:chOff x="6827838" y="2206625"/>
              <a:chExt cx="1082675" cy="2324100"/>
            </a:xfrm>
          </p:grpSpPr>
          <p:sp>
            <p:nvSpPr>
              <p:cNvPr id="35" name="Freeform 9"/>
              <p:cNvSpPr/>
              <p:nvPr/>
            </p:nvSpPr>
            <p:spPr bwMode="auto">
              <a:xfrm>
                <a:off x="6827838" y="2206625"/>
                <a:ext cx="1082675" cy="2324100"/>
              </a:xfrm>
              <a:custGeom>
                <a:avLst/>
                <a:gdLst>
                  <a:gd name="T0" fmla="*/ 163 w 288"/>
                  <a:gd name="T1" fmla="*/ 0 h 618"/>
                  <a:gd name="T2" fmla="*/ 184 w 288"/>
                  <a:gd name="T3" fmla="*/ 102 h 618"/>
                  <a:gd name="T4" fmla="*/ 122 w 288"/>
                  <a:gd name="T5" fmla="*/ 264 h 618"/>
                  <a:gd name="T6" fmla="*/ 117 w 288"/>
                  <a:gd name="T7" fmla="*/ 270 h 618"/>
                  <a:gd name="T8" fmla="*/ 43 w 288"/>
                  <a:gd name="T9" fmla="*/ 343 h 618"/>
                  <a:gd name="T10" fmla="*/ 6 w 288"/>
                  <a:gd name="T11" fmla="*/ 458 h 618"/>
                  <a:gd name="T12" fmla="*/ 23 w 288"/>
                  <a:gd name="T13" fmla="*/ 560 h 618"/>
                  <a:gd name="T14" fmla="*/ 14 w 288"/>
                  <a:gd name="T15" fmla="*/ 604 h 618"/>
                  <a:gd name="T16" fmla="*/ 8 w 288"/>
                  <a:gd name="T17" fmla="*/ 610 h 618"/>
                  <a:gd name="T18" fmla="*/ 67 w 288"/>
                  <a:gd name="T19" fmla="*/ 618 h 618"/>
                  <a:gd name="T20" fmla="*/ 120 w 288"/>
                  <a:gd name="T21" fmla="*/ 611 h 618"/>
                  <a:gd name="T22" fmla="*/ 249 w 288"/>
                  <a:gd name="T23" fmla="*/ 515 h 618"/>
                  <a:gd name="T24" fmla="*/ 249 w 288"/>
                  <a:gd name="T25" fmla="*/ 515 h 618"/>
                  <a:gd name="T26" fmla="*/ 288 w 288"/>
                  <a:gd name="T27" fmla="*/ 325 h 618"/>
                  <a:gd name="T28" fmla="*/ 163 w 288"/>
                  <a:gd name="T29" fmla="*/ 0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8" h="618">
                    <a:moveTo>
                      <a:pt x="163" y="0"/>
                    </a:moveTo>
                    <a:cubicBezTo>
                      <a:pt x="177" y="32"/>
                      <a:pt x="184" y="66"/>
                      <a:pt x="184" y="102"/>
                    </a:cubicBezTo>
                    <a:cubicBezTo>
                      <a:pt x="183" y="195"/>
                      <a:pt x="125" y="261"/>
                      <a:pt x="122" y="264"/>
                    </a:cubicBezTo>
                    <a:cubicBezTo>
                      <a:pt x="121" y="266"/>
                      <a:pt x="119" y="268"/>
                      <a:pt x="117" y="270"/>
                    </a:cubicBezTo>
                    <a:cubicBezTo>
                      <a:pt x="43" y="343"/>
                      <a:pt x="43" y="343"/>
                      <a:pt x="43" y="343"/>
                    </a:cubicBezTo>
                    <a:cubicBezTo>
                      <a:pt x="17" y="369"/>
                      <a:pt x="0" y="421"/>
                      <a:pt x="6" y="458"/>
                    </a:cubicBezTo>
                    <a:cubicBezTo>
                      <a:pt x="23" y="560"/>
                      <a:pt x="23" y="560"/>
                      <a:pt x="23" y="560"/>
                    </a:cubicBezTo>
                    <a:cubicBezTo>
                      <a:pt x="26" y="579"/>
                      <a:pt x="23" y="594"/>
                      <a:pt x="14" y="604"/>
                    </a:cubicBezTo>
                    <a:cubicBezTo>
                      <a:pt x="12" y="606"/>
                      <a:pt x="10" y="608"/>
                      <a:pt x="8" y="610"/>
                    </a:cubicBezTo>
                    <a:cubicBezTo>
                      <a:pt x="27" y="615"/>
                      <a:pt x="47" y="618"/>
                      <a:pt x="67" y="618"/>
                    </a:cubicBezTo>
                    <a:cubicBezTo>
                      <a:pt x="85" y="618"/>
                      <a:pt x="102" y="616"/>
                      <a:pt x="120" y="611"/>
                    </a:cubicBezTo>
                    <a:cubicBezTo>
                      <a:pt x="213" y="585"/>
                      <a:pt x="249" y="516"/>
                      <a:pt x="249" y="515"/>
                    </a:cubicBezTo>
                    <a:cubicBezTo>
                      <a:pt x="249" y="515"/>
                      <a:pt x="249" y="515"/>
                      <a:pt x="249" y="515"/>
                    </a:cubicBezTo>
                    <a:cubicBezTo>
                      <a:pt x="275" y="455"/>
                      <a:pt x="288" y="391"/>
                      <a:pt x="288" y="325"/>
                    </a:cubicBezTo>
                    <a:cubicBezTo>
                      <a:pt x="288" y="204"/>
                      <a:pt x="244" y="89"/>
                      <a:pt x="163" y="0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</a:gradFill>
              <a:ln w="28575">
                <a:noFill/>
              </a:ln>
              <a:effectLst>
                <a:outerShdw blurRad="88900" dist="75434" dir="270000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36" name="Freeform 9"/>
              <p:cNvSpPr/>
              <p:nvPr/>
            </p:nvSpPr>
            <p:spPr bwMode="auto">
              <a:xfrm>
                <a:off x="6827838" y="2206625"/>
                <a:ext cx="1082675" cy="2324100"/>
              </a:xfrm>
              <a:custGeom>
                <a:avLst/>
                <a:gdLst>
                  <a:gd name="T0" fmla="*/ 163 w 288"/>
                  <a:gd name="T1" fmla="*/ 0 h 618"/>
                  <a:gd name="T2" fmla="*/ 184 w 288"/>
                  <a:gd name="T3" fmla="*/ 102 h 618"/>
                  <a:gd name="T4" fmla="*/ 122 w 288"/>
                  <a:gd name="T5" fmla="*/ 264 h 618"/>
                  <a:gd name="T6" fmla="*/ 117 w 288"/>
                  <a:gd name="T7" fmla="*/ 270 h 618"/>
                  <a:gd name="T8" fmla="*/ 43 w 288"/>
                  <a:gd name="T9" fmla="*/ 343 h 618"/>
                  <a:gd name="T10" fmla="*/ 6 w 288"/>
                  <a:gd name="T11" fmla="*/ 458 h 618"/>
                  <a:gd name="T12" fmla="*/ 23 w 288"/>
                  <a:gd name="T13" fmla="*/ 560 h 618"/>
                  <a:gd name="T14" fmla="*/ 14 w 288"/>
                  <a:gd name="T15" fmla="*/ 604 h 618"/>
                  <a:gd name="T16" fmla="*/ 8 w 288"/>
                  <a:gd name="T17" fmla="*/ 610 h 618"/>
                  <a:gd name="T18" fmla="*/ 67 w 288"/>
                  <a:gd name="T19" fmla="*/ 618 h 618"/>
                  <a:gd name="T20" fmla="*/ 120 w 288"/>
                  <a:gd name="T21" fmla="*/ 611 h 618"/>
                  <a:gd name="T22" fmla="*/ 249 w 288"/>
                  <a:gd name="T23" fmla="*/ 515 h 618"/>
                  <a:gd name="T24" fmla="*/ 249 w 288"/>
                  <a:gd name="T25" fmla="*/ 515 h 618"/>
                  <a:gd name="T26" fmla="*/ 288 w 288"/>
                  <a:gd name="T27" fmla="*/ 325 h 618"/>
                  <a:gd name="T28" fmla="*/ 163 w 288"/>
                  <a:gd name="T29" fmla="*/ 0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8" h="618">
                    <a:moveTo>
                      <a:pt x="163" y="0"/>
                    </a:moveTo>
                    <a:cubicBezTo>
                      <a:pt x="177" y="32"/>
                      <a:pt x="184" y="66"/>
                      <a:pt x="184" y="102"/>
                    </a:cubicBezTo>
                    <a:cubicBezTo>
                      <a:pt x="183" y="195"/>
                      <a:pt x="125" y="261"/>
                      <a:pt x="122" y="264"/>
                    </a:cubicBezTo>
                    <a:cubicBezTo>
                      <a:pt x="121" y="266"/>
                      <a:pt x="119" y="268"/>
                      <a:pt x="117" y="270"/>
                    </a:cubicBezTo>
                    <a:cubicBezTo>
                      <a:pt x="43" y="343"/>
                      <a:pt x="43" y="343"/>
                      <a:pt x="43" y="343"/>
                    </a:cubicBezTo>
                    <a:cubicBezTo>
                      <a:pt x="17" y="369"/>
                      <a:pt x="0" y="421"/>
                      <a:pt x="6" y="458"/>
                    </a:cubicBezTo>
                    <a:cubicBezTo>
                      <a:pt x="23" y="560"/>
                      <a:pt x="23" y="560"/>
                      <a:pt x="23" y="560"/>
                    </a:cubicBezTo>
                    <a:cubicBezTo>
                      <a:pt x="26" y="579"/>
                      <a:pt x="23" y="594"/>
                      <a:pt x="14" y="604"/>
                    </a:cubicBezTo>
                    <a:cubicBezTo>
                      <a:pt x="12" y="606"/>
                      <a:pt x="10" y="608"/>
                      <a:pt x="8" y="610"/>
                    </a:cubicBezTo>
                    <a:cubicBezTo>
                      <a:pt x="27" y="615"/>
                      <a:pt x="47" y="618"/>
                      <a:pt x="67" y="618"/>
                    </a:cubicBezTo>
                    <a:cubicBezTo>
                      <a:pt x="85" y="618"/>
                      <a:pt x="102" y="616"/>
                      <a:pt x="120" y="611"/>
                    </a:cubicBezTo>
                    <a:cubicBezTo>
                      <a:pt x="213" y="585"/>
                      <a:pt x="249" y="516"/>
                      <a:pt x="249" y="515"/>
                    </a:cubicBezTo>
                    <a:cubicBezTo>
                      <a:pt x="249" y="515"/>
                      <a:pt x="249" y="515"/>
                      <a:pt x="249" y="515"/>
                    </a:cubicBezTo>
                    <a:cubicBezTo>
                      <a:pt x="275" y="455"/>
                      <a:pt x="288" y="391"/>
                      <a:pt x="288" y="325"/>
                    </a:cubicBezTo>
                    <a:cubicBezTo>
                      <a:pt x="288" y="204"/>
                      <a:pt x="244" y="89"/>
                      <a:pt x="1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>
                <a:outerShdw blurRad="88900" dist="75434" dir="2700000" rotWithShape="0">
                  <a:srgbClr val="000000">
                    <a:alpha val="23000"/>
                  </a:srgb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5209299" y="2938132"/>
              <a:ext cx="482825" cy="415498"/>
            </a:xfrm>
            <a:prstGeom prst="rect">
              <a:avLst/>
            </a:prstGeom>
            <a:noFill/>
            <a:ln w="28575">
              <a:noFill/>
            </a:ln>
            <a:effectLst>
              <a:outerShdw blurRad="88900" dist="75434" dir="2700000">
                <a:srgbClr val="000000">
                  <a:alpha val="2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100">
                  <a:solidFill>
                    <a:schemeClr val="bg1"/>
                  </a:solidFill>
                  <a:effectLst>
                    <a:innerShdw blurRad="25400" dist="12700" dir="13500000">
                      <a:prstClr val="black">
                        <a:alpha val="50000"/>
                      </a:prstClr>
                    </a:innerShdw>
                  </a:effectLst>
                  <a:ea typeface="+mn-ea"/>
                  <a:cs typeface="+mn-ea"/>
                </a:rPr>
                <a:t>04</a:t>
              </a:r>
              <a:endParaRPr lang="zh-CN" altLang="en-US" sz="2100">
                <a:solidFill>
                  <a:schemeClr val="bg1"/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ea typeface="+mn-ea"/>
                <a:cs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38543" y="1570625"/>
            <a:ext cx="1508434" cy="1015838"/>
            <a:chOff x="4038543" y="1570625"/>
            <a:chExt cx="1508434" cy="1015838"/>
          </a:xfrm>
        </p:grpSpPr>
        <p:grpSp>
          <p:nvGrpSpPr>
            <p:cNvPr id="38" name="组合 37"/>
            <p:cNvGrpSpPr/>
            <p:nvPr/>
          </p:nvGrpSpPr>
          <p:grpSpPr>
            <a:xfrm>
              <a:off x="4038543" y="1570625"/>
              <a:ext cx="1508434" cy="1015838"/>
              <a:chOff x="5349876" y="1612900"/>
              <a:chExt cx="2109788" cy="1420813"/>
            </a:xfrm>
          </p:grpSpPr>
          <p:sp>
            <p:nvSpPr>
              <p:cNvPr id="41" name="Freeform 6"/>
              <p:cNvSpPr/>
              <p:nvPr/>
            </p:nvSpPr>
            <p:spPr bwMode="auto">
              <a:xfrm>
                <a:off x="5349876" y="1612900"/>
                <a:ext cx="2109788" cy="1420813"/>
              </a:xfrm>
              <a:custGeom>
                <a:avLst/>
                <a:gdLst>
                  <a:gd name="T0" fmla="*/ 103 w 561"/>
                  <a:gd name="T1" fmla="*/ 54 h 378"/>
                  <a:gd name="T2" fmla="*/ 232 w 561"/>
                  <a:gd name="T3" fmla="*/ 162 h 378"/>
                  <a:gd name="T4" fmla="*/ 238 w 561"/>
                  <a:gd name="T5" fmla="*/ 173 h 378"/>
                  <a:gd name="T6" fmla="*/ 285 w 561"/>
                  <a:gd name="T7" fmla="*/ 266 h 378"/>
                  <a:gd name="T8" fmla="*/ 383 w 561"/>
                  <a:gd name="T9" fmla="*/ 337 h 378"/>
                  <a:gd name="T10" fmla="*/ 485 w 561"/>
                  <a:gd name="T11" fmla="*/ 352 h 378"/>
                  <a:gd name="T12" fmla="*/ 526 w 561"/>
                  <a:gd name="T13" fmla="*/ 378 h 378"/>
                  <a:gd name="T14" fmla="*/ 560 w 561"/>
                  <a:gd name="T15" fmla="*/ 260 h 378"/>
                  <a:gd name="T16" fmla="*/ 504 w 561"/>
                  <a:gd name="T17" fmla="*/ 110 h 378"/>
                  <a:gd name="T18" fmla="*/ 199 w 561"/>
                  <a:gd name="T19" fmla="*/ 0 h 378"/>
                  <a:gd name="T20" fmla="*/ 0 w 561"/>
                  <a:gd name="T21" fmla="*/ 43 h 378"/>
                  <a:gd name="T22" fmla="*/ 25 w 561"/>
                  <a:gd name="T23" fmla="*/ 42 h 378"/>
                  <a:gd name="T24" fmla="*/ 103 w 561"/>
                  <a:gd name="T25" fmla="*/ 54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1" h="378">
                    <a:moveTo>
                      <a:pt x="103" y="54"/>
                    </a:moveTo>
                    <a:cubicBezTo>
                      <a:pt x="190" y="83"/>
                      <a:pt x="228" y="153"/>
                      <a:pt x="232" y="162"/>
                    </a:cubicBezTo>
                    <a:cubicBezTo>
                      <a:pt x="234" y="165"/>
                      <a:pt x="236" y="169"/>
                      <a:pt x="238" y="173"/>
                    </a:cubicBezTo>
                    <a:cubicBezTo>
                      <a:pt x="285" y="266"/>
                      <a:pt x="285" y="266"/>
                      <a:pt x="285" y="266"/>
                    </a:cubicBezTo>
                    <a:cubicBezTo>
                      <a:pt x="301" y="299"/>
                      <a:pt x="346" y="331"/>
                      <a:pt x="383" y="337"/>
                    </a:cubicBezTo>
                    <a:cubicBezTo>
                      <a:pt x="485" y="352"/>
                      <a:pt x="485" y="352"/>
                      <a:pt x="485" y="352"/>
                    </a:cubicBezTo>
                    <a:cubicBezTo>
                      <a:pt x="506" y="355"/>
                      <a:pt x="521" y="364"/>
                      <a:pt x="526" y="378"/>
                    </a:cubicBezTo>
                    <a:cubicBezTo>
                      <a:pt x="542" y="351"/>
                      <a:pt x="560" y="309"/>
                      <a:pt x="560" y="260"/>
                    </a:cubicBezTo>
                    <a:cubicBezTo>
                      <a:pt x="561" y="168"/>
                      <a:pt x="511" y="116"/>
                      <a:pt x="504" y="110"/>
                    </a:cubicBezTo>
                    <a:cubicBezTo>
                      <a:pt x="419" y="39"/>
                      <a:pt x="310" y="0"/>
                      <a:pt x="199" y="0"/>
                    </a:cubicBezTo>
                    <a:cubicBezTo>
                      <a:pt x="129" y="0"/>
                      <a:pt x="63" y="15"/>
                      <a:pt x="0" y="43"/>
                    </a:cubicBezTo>
                    <a:cubicBezTo>
                      <a:pt x="8" y="42"/>
                      <a:pt x="16" y="42"/>
                      <a:pt x="25" y="42"/>
                    </a:cubicBezTo>
                    <a:cubicBezTo>
                      <a:pt x="51" y="42"/>
                      <a:pt x="77" y="46"/>
                      <a:pt x="103" y="54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</a:gradFill>
              <a:ln w="28575">
                <a:noFill/>
              </a:ln>
              <a:effectLst>
                <a:outerShdw blurRad="88900" dist="75434" dir="270000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5349876" y="1612900"/>
                <a:ext cx="2109788" cy="1420813"/>
              </a:xfrm>
              <a:custGeom>
                <a:avLst/>
                <a:gdLst>
                  <a:gd name="T0" fmla="*/ 103 w 561"/>
                  <a:gd name="T1" fmla="*/ 54 h 378"/>
                  <a:gd name="T2" fmla="*/ 232 w 561"/>
                  <a:gd name="T3" fmla="*/ 162 h 378"/>
                  <a:gd name="T4" fmla="*/ 238 w 561"/>
                  <a:gd name="T5" fmla="*/ 173 h 378"/>
                  <a:gd name="T6" fmla="*/ 285 w 561"/>
                  <a:gd name="T7" fmla="*/ 266 h 378"/>
                  <a:gd name="T8" fmla="*/ 383 w 561"/>
                  <a:gd name="T9" fmla="*/ 337 h 378"/>
                  <a:gd name="T10" fmla="*/ 485 w 561"/>
                  <a:gd name="T11" fmla="*/ 352 h 378"/>
                  <a:gd name="T12" fmla="*/ 526 w 561"/>
                  <a:gd name="T13" fmla="*/ 378 h 378"/>
                  <a:gd name="T14" fmla="*/ 560 w 561"/>
                  <a:gd name="T15" fmla="*/ 260 h 378"/>
                  <a:gd name="T16" fmla="*/ 504 w 561"/>
                  <a:gd name="T17" fmla="*/ 110 h 378"/>
                  <a:gd name="T18" fmla="*/ 199 w 561"/>
                  <a:gd name="T19" fmla="*/ 0 h 378"/>
                  <a:gd name="T20" fmla="*/ 0 w 561"/>
                  <a:gd name="T21" fmla="*/ 43 h 378"/>
                  <a:gd name="T22" fmla="*/ 25 w 561"/>
                  <a:gd name="T23" fmla="*/ 42 h 378"/>
                  <a:gd name="T24" fmla="*/ 103 w 561"/>
                  <a:gd name="T25" fmla="*/ 54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1" h="378">
                    <a:moveTo>
                      <a:pt x="103" y="54"/>
                    </a:moveTo>
                    <a:cubicBezTo>
                      <a:pt x="190" y="83"/>
                      <a:pt x="228" y="153"/>
                      <a:pt x="232" y="162"/>
                    </a:cubicBezTo>
                    <a:cubicBezTo>
                      <a:pt x="234" y="165"/>
                      <a:pt x="236" y="169"/>
                      <a:pt x="238" y="173"/>
                    </a:cubicBezTo>
                    <a:cubicBezTo>
                      <a:pt x="285" y="266"/>
                      <a:pt x="285" y="266"/>
                      <a:pt x="285" y="266"/>
                    </a:cubicBezTo>
                    <a:cubicBezTo>
                      <a:pt x="301" y="299"/>
                      <a:pt x="346" y="331"/>
                      <a:pt x="383" y="337"/>
                    </a:cubicBezTo>
                    <a:cubicBezTo>
                      <a:pt x="485" y="352"/>
                      <a:pt x="485" y="352"/>
                      <a:pt x="485" y="352"/>
                    </a:cubicBezTo>
                    <a:cubicBezTo>
                      <a:pt x="506" y="355"/>
                      <a:pt x="521" y="364"/>
                      <a:pt x="526" y="378"/>
                    </a:cubicBezTo>
                    <a:cubicBezTo>
                      <a:pt x="542" y="351"/>
                      <a:pt x="560" y="309"/>
                      <a:pt x="560" y="260"/>
                    </a:cubicBezTo>
                    <a:cubicBezTo>
                      <a:pt x="561" y="168"/>
                      <a:pt x="511" y="116"/>
                      <a:pt x="504" y="110"/>
                    </a:cubicBezTo>
                    <a:cubicBezTo>
                      <a:pt x="419" y="39"/>
                      <a:pt x="310" y="0"/>
                      <a:pt x="199" y="0"/>
                    </a:cubicBezTo>
                    <a:cubicBezTo>
                      <a:pt x="129" y="0"/>
                      <a:pt x="63" y="15"/>
                      <a:pt x="0" y="43"/>
                    </a:cubicBezTo>
                    <a:cubicBezTo>
                      <a:pt x="8" y="42"/>
                      <a:pt x="16" y="42"/>
                      <a:pt x="25" y="42"/>
                    </a:cubicBezTo>
                    <a:cubicBezTo>
                      <a:pt x="51" y="42"/>
                      <a:pt x="77" y="46"/>
                      <a:pt x="103" y="5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>
                <a:outerShdw blurRad="88900" dist="75434" dir="2700000" rotWithShape="0">
                  <a:srgbClr val="000000">
                    <a:alpha val="23000"/>
                  </a:srgb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924491" y="1903852"/>
              <a:ext cx="482825" cy="415498"/>
            </a:xfrm>
            <a:prstGeom prst="rect">
              <a:avLst/>
            </a:prstGeom>
            <a:noFill/>
            <a:ln w="28575">
              <a:noFill/>
            </a:ln>
            <a:effectLst>
              <a:outerShdw blurRad="88900" dist="75434" dir="2700000">
                <a:srgbClr val="000000">
                  <a:alpha val="2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100">
                  <a:solidFill>
                    <a:schemeClr val="bg1"/>
                  </a:solidFill>
                  <a:effectLst>
                    <a:innerShdw blurRad="25400" dist="12700" dir="13500000">
                      <a:prstClr val="black">
                        <a:alpha val="50000"/>
                      </a:prstClr>
                    </a:innerShdw>
                  </a:effectLst>
                  <a:ea typeface="+mn-ea"/>
                  <a:cs typeface="+mn-ea"/>
                </a:rPr>
                <a:t>05</a:t>
              </a:r>
              <a:endParaRPr lang="zh-CN" altLang="en-US" sz="2100">
                <a:solidFill>
                  <a:schemeClr val="bg1"/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ea typeface="+mn-ea"/>
                <a:cs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30597" y="3462693"/>
            <a:ext cx="1645770" cy="704844"/>
            <a:chOff x="4030597" y="3462693"/>
            <a:chExt cx="1645770" cy="704844"/>
          </a:xfrm>
        </p:grpSpPr>
        <p:grpSp>
          <p:nvGrpSpPr>
            <p:cNvPr id="44" name="组合 43"/>
            <p:cNvGrpSpPr/>
            <p:nvPr/>
          </p:nvGrpSpPr>
          <p:grpSpPr>
            <a:xfrm>
              <a:off x="4030597" y="3462693"/>
              <a:ext cx="1645770" cy="704844"/>
              <a:chOff x="5338763" y="4259263"/>
              <a:chExt cx="2301875" cy="985838"/>
            </a:xfrm>
          </p:grpSpPr>
          <p:sp>
            <p:nvSpPr>
              <p:cNvPr id="47" name="Freeform 7"/>
              <p:cNvSpPr/>
              <p:nvPr/>
            </p:nvSpPr>
            <p:spPr bwMode="auto">
              <a:xfrm>
                <a:off x="5338763" y="4259263"/>
                <a:ext cx="2301875" cy="985838"/>
              </a:xfrm>
              <a:custGeom>
                <a:avLst/>
                <a:gdLst>
                  <a:gd name="T0" fmla="*/ 612 w 612"/>
                  <a:gd name="T1" fmla="*/ 33 h 262"/>
                  <a:gd name="T2" fmla="*/ 520 w 612"/>
                  <a:gd name="T3" fmla="*/ 81 h 262"/>
                  <a:gd name="T4" fmla="*/ 463 w 612"/>
                  <a:gd name="T5" fmla="*/ 89 h 262"/>
                  <a:gd name="T6" fmla="*/ 353 w 612"/>
                  <a:gd name="T7" fmla="*/ 60 h 262"/>
                  <a:gd name="T8" fmla="*/ 262 w 612"/>
                  <a:gd name="T9" fmla="*/ 13 h 262"/>
                  <a:gd name="T10" fmla="*/ 202 w 612"/>
                  <a:gd name="T11" fmla="*/ 0 h 262"/>
                  <a:gd name="T12" fmla="*/ 141 w 612"/>
                  <a:gd name="T13" fmla="*/ 13 h 262"/>
                  <a:gd name="T14" fmla="*/ 49 w 612"/>
                  <a:gd name="T15" fmla="*/ 61 h 262"/>
                  <a:gd name="T16" fmla="*/ 19 w 612"/>
                  <a:gd name="T17" fmla="*/ 69 h 262"/>
                  <a:gd name="T18" fmla="*/ 0 w 612"/>
                  <a:gd name="T19" fmla="*/ 64 h 262"/>
                  <a:gd name="T20" fmla="*/ 40 w 612"/>
                  <a:gd name="T21" fmla="*/ 172 h 262"/>
                  <a:gd name="T22" fmla="*/ 173 w 612"/>
                  <a:gd name="T23" fmla="*/ 261 h 262"/>
                  <a:gd name="T24" fmla="*/ 202 w 612"/>
                  <a:gd name="T25" fmla="*/ 262 h 262"/>
                  <a:gd name="T26" fmla="*/ 443 w 612"/>
                  <a:gd name="T27" fmla="*/ 197 h 262"/>
                  <a:gd name="T28" fmla="*/ 612 w 612"/>
                  <a:gd name="T29" fmla="*/ 33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2" h="262">
                    <a:moveTo>
                      <a:pt x="612" y="33"/>
                    </a:moveTo>
                    <a:cubicBezTo>
                      <a:pt x="586" y="55"/>
                      <a:pt x="555" y="71"/>
                      <a:pt x="520" y="81"/>
                    </a:cubicBezTo>
                    <a:cubicBezTo>
                      <a:pt x="501" y="86"/>
                      <a:pt x="482" y="89"/>
                      <a:pt x="463" y="89"/>
                    </a:cubicBezTo>
                    <a:cubicBezTo>
                      <a:pt x="401" y="89"/>
                      <a:pt x="358" y="63"/>
                      <a:pt x="353" y="60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46" y="5"/>
                      <a:pt x="225" y="0"/>
                      <a:pt x="202" y="0"/>
                    </a:cubicBezTo>
                    <a:cubicBezTo>
                      <a:pt x="179" y="0"/>
                      <a:pt x="157" y="5"/>
                      <a:pt x="141" y="13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38" y="66"/>
                      <a:pt x="28" y="69"/>
                      <a:pt x="19" y="69"/>
                    </a:cubicBezTo>
                    <a:cubicBezTo>
                      <a:pt x="12" y="69"/>
                      <a:pt x="6" y="67"/>
                      <a:pt x="0" y="64"/>
                    </a:cubicBezTo>
                    <a:cubicBezTo>
                      <a:pt x="3" y="92"/>
                      <a:pt x="12" y="133"/>
                      <a:pt x="40" y="172"/>
                    </a:cubicBezTo>
                    <a:cubicBezTo>
                      <a:pt x="94" y="246"/>
                      <a:pt x="165" y="260"/>
                      <a:pt x="173" y="261"/>
                    </a:cubicBezTo>
                    <a:cubicBezTo>
                      <a:pt x="183" y="261"/>
                      <a:pt x="193" y="262"/>
                      <a:pt x="202" y="262"/>
                    </a:cubicBezTo>
                    <a:cubicBezTo>
                      <a:pt x="286" y="262"/>
                      <a:pt x="370" y="239"/>
                      <a:pt x="443" y="197"/>
                    </a:cubicBezTo>
                    <a:cubicBezTo>
                      <a:pt x="512" y="157"/>
                      <a:pt x="570" y="101"/>
                      <a:pt x="612" y="33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</a:gradFill>
              <a:ln w="28575">
                <a:noFill/>
              </a:ln>
              <a:effectLst>
                <a:outerShdw blurRad="88900" dist="75434" dir="270000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48" name="Freeform 7"/>
              <p:cNvSpPr/>
              <p:nvPr/>
            </p:nvSpPr>
            <p:spPr bwMode="auto">
              <a:xfrm>
                <a:off x="5338763" y="4259263"/>
                <a:ext cx="2301875" cy="985838"/>
              </a:xfrm>
              <a:custGeom>
                <a:avLst/>
                <a:gdLst>
                  <a:gd name="T0" fmla="*/ 612 w 612"/>
                  <a:gd name="T1" fmla="*/ 33 h 262"/>
                  <a:gd name="T2" fmla="*/ 520 w 612"/>
                  <a:gd name="T3" fmla="*/ 81 h 262"/>
                  <a:gd name="T4" fmla="*/ 463 w 612"/>
                  <a:gd name="T5" fmla="*/ 89 h 262"/>
                  <a:gd name="T6" fmla="*/ 353 w 612"/>
                  <a:gd name="T7" fmla="*/ 60 h 262"/>
                  <a:gd name="T8" fmla="*/ 262 w 612"/>
                  <a:gd name="T9" fmla="*/ 13 h 262"/>
                  <a:gd name="T10" fmla="*/ 202 w 612"/>
                  <a:gd name="T11" fmla="*/ 0 h 262"/>
                  <a:gd name="T12" fmla="*/ 141 w 612"/>
                  <a:gd name="T13" fmla="*/ 13 h 262"/>
                  <a:gd name="T14" fmla="*/ 49 w 612"/>
                  <a:gd name="T15" fmla="*/ 61 h 262"/>
                  <a:gd name="T16" fmla="*/ 19 w 612"/>
                  <a:gd name="T17" fmla="*/ 69 h 262"/>
                  <a:gd name="T18" fmla="*/ 0 w 612"/>
                  <a:gd name="T19" fmla="*/ 64 h 262"/>
                  <a:gd name="T20" fmla="*/ 40 w 612"/>
                  <a:gd name="T21" fmla="*/ 172 h 262"/>
                  <a:gd name="T22" fmla="*/ 173 w 612"/>
                  <a:gd name="T23" fmla="*/ 261 h 262"/>
                  <a:gd name="T24" fmla="*/ 202 w 612"/>
                  <a:gd name="T25" fmla="*/ 262 h 262"/>
                  <a:gd name="T26" fmla="*/ 443 w 612"/>
                  <a:gd name="T27" fmla="*/ 197 h 262"/>
                  <a:gd name="T28" fmla="*/ 612 w 612"/>
                  <a:gd name="T29" fmla="*/ 33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2" h="262">
                    <a:moveTo>
                      <a:pt x="612" y="33"/>
                    </a:moveTo>
                    <a:cubicBezTo>
                      <a:pt x="586" y="55"/>
                      <a:pt x="555" y="71"/>
                      <a:pt x="520" y="81"/>
                    </a:cubicBezTo>
                    <a:cubicBezTo>
                      <a:pt x="501" y="86"/>
                      <a:pt x="482" y="89"/>
                      <a:pt x="463" y="89"/>
                    </a:cubicBezTo>
                    <a:cubicBezTo>
                      <a:pt x="401" y="89"/>
                      <a:pt x="358" y="63"/>
                      <a:pt x="353" y="60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46" y="5"/>
                      <a:pt x="225" y="0"/>
                      <a:pt x="202" y="0"/>
                    </a:cubicBezTo>
                    <a:cubicBezTo>
                      <a:pt x="179" y="0"/>
                      <a:pt x="157" y="5"/>
                      <a:pt x="141" y="13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38" y="66"/>
                      <a:pt x="28" y="69"/>
                      <a:pt x="19" y="69"/>
                    </a:cubicBezTo>
                    <a:cubicBezTo>
                      <a:pt x="12" y="69"/>
                      <a:pt x="6" y="67"/>
                      <a:pt x="0" y="64"/>
                    </a:cubicBezTo>
                    <a:cubicBezTo>
                      <a:pt x="3" y="92"/>
                      <a:pt x="12" y="133"/>
                      <a:pt x="40" y="172"/>
                    </a:cubicBezTo>
                    <a:cubicBezTo>
                      <a:pt x="94" y="246"/>
                      <a:pt x="165" y="260"/>
                      <a:pt x="173" y="261"/>
                    </a:cubicBezTo>
                    <a:cubicBezTo>
                      <a:pt x="183" y="261"/>
                      <a:pt x="193" y="262"/>
                      <a:pt x="202" y="262"/>
                    </a:cubicBezTo>
                    <a:cubicBezTo>
                      <a:pt x="286" y="262"/>
                      <a:pt x="370" y="239"/>
                      <a:pt x="443" y="197"/>
                    </a:cubicBezTo>
                    <a:cubicBezTo>
                      <a:pt x="512" y="157"/>
                      <a:pt x="570" y="101"/>
                      <a:pt x="612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>
                <a:outerShdw blurRad="88900" dist="75434" dir="2700000" rotWithShape="0">
                  <a:srgbClr val="000000">
                    <a:alpha val="23000"/>
                  </a:srgb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4421602" y="3560517"/>
              <a:ext cx="482825" cy="415498"/>
            </a:xfrm>
            <a:prstGeom prst="rect">
              <a:avLst/>
            </a:prstGeom>
            <a:noFill/>
            <a:ln w="28575">
              <a:noFill/>
            </a:ln>
            <a:effectLst>
              <a:outerShdw blurRad="88900" dist="75434" dir="2700000">
                <a:srgbClr val="000000">
                  <a:alpha val="2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100">
                  <a:solidFill>
                    <a:schemeClr val="bg1"/>
                  </a:solidFill>
                  <a:effectLst>
                    <a:innerShdw blurRad="25400" dist="12700" dir="13500000">
                      <a:prstClr val="black">
                        <a:alpha val="50000"/>
                      </a:prstClr>
                    </a:innerShdw>
                  </a:effectLst>
                  <a:ea typeface="+mn-ea"/>
                  <a:cs typeface="+mn-ea"/>
                </a:rPr>
                <a:t>03</a:t>
              </a:r>
              <a:endParaRPr lang="zh-CN" altLang="en-US" sz="2100">
                <a:solidFill>
                  <a:schemeClr val="bg1"/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ea typeface="+mn-ea"/>
                <a:cs typeface="+mn-ea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4057907" y="261422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2400">
                <a:latin typeface="+mn-ea"/>
                <a:ea typeface="+mn-ea"/>
                <a:cs typeface="+mn-ea"/>
                <a:sym typeface="+mn-lt"/>
              </a:rPr>
              <a:t>五必须</a:t>
            </a:r>
            <a:endParaRPr lang="zh-CN" altLang="en-US" sz="2400">
              <a:latin typeface="+mn-ea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6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5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1" nodeType="with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3" nodeType="with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4" nodeType="withEffect"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2" nodeType="with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1"/>
      <p:bldP spid="12" grpId="2"/>
      <p:bldP spid="15" grpId="3"/>
      <p:bldP spid="17" grpId="4"/>
      <p:bldP spid="18" grpId="5" animBg="1"/>
      <p:bldP spid="49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440" y="60201"/>
            <a:ext cx="7122928" cy="53459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遵守安全生产规章制度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08960" y="1347614"/>
            <a:ext cx="1902603" cy="1902603"/>
          </a:xfrm>
          <a:custGeom>
            <a:avLst/>
            <a:gdLst>
              <a:gd name="connsiteX0" fmla="*/ 0 w 1902603"/>
              <a:gd name="connsiteY0" fmla="*/ 951302 h 1902603"/>
              <a:gd name="connsiteX1" fmla="*/ 951302 w 1902603"/>
              <a:gd name="connsiteY1" fmla="*/ 0 h 1902603"/>
              <a:gd name="connsiteX2" fmla="*/ 1902604 w 1902603"/>
              <a:gd name="connsiteY2" fmla="*/ 951302 h 1902603"/>
              <a:gd name="connsiteX3" fmla="*/ 951302 w 1902603"/>
              <a:gd name="connsiteY3" fmla="*/ 1902604 h 1902603"/>
              <a:gd name="connsiteX4" fmla="*/ 0 w 1902603"/>
              <a:gd name="connsiteY4" fmla="*/ 951302 h 190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03" h="1902603">
                <a:moveTo>
                  <a:pt x="0" y="951302"/>
                </a:moveTo>
                <a:cubicBezTo>
                  <a:pt x="0" y="425912"/>
                  <a:pt x="425912" y="0"/>
                  <a:pt x="951302" y="0"/>
                </a:cubicBezTo>
                <a:cubicBezTo>
                  <a:pt x="1476692" y="0"/>
                  <a:pt x="1902604" y="425912"/>
                  <a:pt x="1902604" y="951302"/>
                </a:cubicBezTo>
                <a:cubicBezTo>
                  <a:pt x="1902604" y="1476692"/>
                  <a:pt x="1476692" y="1902604"/>
                  <a:pt x="951302" y="1902604"/>
                </a:cubicBezTo>
                <a:cubicBezTo>
                  <a:pt x="425912" y="1902604"/>
                  <a:pt x="0" y="1476692"/>
                  <a:pt x="0" y="951302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严禁在禁火区域</a:t>
            </a:r>
            <a:endParaRPr lang="en-US" altLang="zh-CN" sz="140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吸烟、动火</a:t>
            </a:r>
            <a:endParaRPr lang="zh-CN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950420" y="1347614"/>
            <a:ext cx="1902603" cy="1902603"/>
          </a:xfrm>
          <a:custGeom>
            <a:avLst/>
            <a:gdLst>
              <a:gd name="connsiteX0" fmla="*/ 0 w 1902603"/>
              <a:gd name="connsiteY0" fmla="*/ 951302 h 1902603"/>
              <a:gd name="connsiteX1" fmla="*/ 951302 w 1902603"/>
              <a:gd name="connsiteY1" fmla="*/ 0 h 1902603"/>
              <a:gd name="connsiteX2" fmla="*/ 1902604 w 1902603"/>
              <a:gd name="connsiteY2" fmla="*/ 951302 h 1902603"/>
              <a:gd name="connsiteX3" fmla="*/ 951302 w 1902603"/>
              <a:gd name="connsiteY3" fmla="*/ 1902604 h 1902603"/>
              <a:gd name="connsiteX4" fmla="*/ 0 w 1902603"/>
              <a:gd name="connsiteY4" fmla="*/ 951302 h 190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03" h="1902603">
                <a:moveTo>
                  <a:pt x="0" y="951302"/>
                </a:moveTo>
                <a:cubicBezTo>
                  <a:pt x="0" y="425912"/>
                  <a:pt x="425912" y="0"/>
                  <a:pt x="951302" y="0"/>
                </a:cubicBezTo>
                <a:cubicBezTo>
                  <a:pt x="1476692" y="0"/>
                  <a:pt x="1902604" y="425912"/>
                  <a:pt x="1902604" y="951302"/>
                </a:cubicBezTo>
                <a:cubicBezTo>
                  <a:pt x="1902604" y="1476692"/>
                  <a:pt x="1476692" y="1902604"/>
                  <a:pt x="951302" y="1902604"/>
                </a:cubicBezTo>
                <a:cubicBezTo>
                  <a:pt x="425912" y="1902604"/>
                  <a:pt x="0" y="1476692"/>
                  <a:pt x="0" y="951302"/>
                </a:cubicBez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严禁在上岗前</a:t>
            </a:r>
            <a:endParaRPr lang="en-US" altLang="zh-CN" sz="140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和工作时间饮酒</a:t>
            </a:r>
            <a:endParaRPr lang="zh-CN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3491880" y="1347614"/>
            <a:ext cx="1902603" cy="1902603"/>
          </a:xfrm>
          <a:custGeom>
            <a:avLst/>
            <a:gdLst>
              <a:gd name="connsiteX0" fmla="*/ 0 w 1902603"/>
              <a:gd name="connsiteY0" fmla="*/ 951302 h 1902603"/>
              <a:gd name="connsiteX1" fmla="*/ 951302 w 1902603"/>
              <a:gd name="connsiteY1" fmla="*/ 0 h 1902603"/>
              <a:gd name="connsiteX2" fmla="*/ 1902604 w 1902603"/>
              <a:gd name="connsiteY2" fmla="*/ 951302 h 1902603"/>
              <a:gd name="connsiteX3" fmla="*/ 951302 w 1902603"/>
              <a:gd name="connsiteY3" fmla="*/ 1902604 h 1902603"/>
              <a:gd name="connsiteX4" fmla="*/ 0 w 1902603"/>
              <a:gd name="connsiteY4" fmla="*/ 951302 h 190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03" h="1902603">
                <a:moveTo>
                  <a:pt x="0" y="951302"/>
                </a:moveTo>
                <a:cubicBezTo>
                  <a:pt x="0" y="425912"/>
                  <a:pt x="425912" y="0"/>
                  <a:pt x="951302" y="0"/>
                </a:cubicBezTo>
                <a:cubicBezTo>
                  <a:pt x="1476692" y="0"/>
                  <a:pt x="1902604" y="425912"/>
                  <a:pt x="1902604" y="951302"/>
                </a:cubicBezTo>
                <a:cubicBezTo>
                  <a:pt x="1902604" y="1476692"/>
                  <a:pt x="1476692" y="1902604"/>
                  <a:pt x="951302" y="1902604"/>
                </a:cubicBezTo>
                <a:cubicBezTo>
                  <a:pt x="425912" y="1902604"/>
                  <a:pt x="0" y="1476692"/>
                  <a:pt x="0" y="951302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严禁擅自移动</a:t>
            </a:r>
            <a:endParaRPr lang="en-US" altLang="zh-CN" sz="140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或拆除安全装置</a:t>
            </a:r>
            <a:endParaRPr lang="en-US" altLang="zh-CN" sz="140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和安全标志</a:t>
            </a:r>
            <a:endParaRPr lang="zh-CN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5033340" y="1347614"/>
            <a:ext cx="1902603" cy="1902603"/>
          </a:xfrm>
          <a:custGeom>
            <a:avLst/>
            <a:gdLst>
              <a:gd name="connsiteX0" fmla="*/ 0 w 1902603"/>
              <a:gd name="connsiteY0" fmla="*/ 951302 h 1902603"/>
              <a:gd name="connsiteX1" fmla="*/ 951302 w 1902603"/>
              <a:gd name="connsiteY1" fmla="*/ 0 h 1902603"/>
              <a:gd name="connsiteX2" fmla="*/ 1902604 w 1902603"/>
              <a:gd name="connsiteY2" fmla="*/ 951302 h 1902603"/>
              <a:gd name="connsiteX3" fmla="*/ 951302 w 1902603"/>
              <a:gd name="connsiteY3" fmla="*/ 1902604 h 1902603"/>
              <a:gd name="connsiteX4" fmla="*/ 0 w 1902603"/>
              <a:gd name="connsiteY4" fmla="*/ 951302 h 190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03" h="1902603">
                <a:moveTo>
                  <a:pt x="0" y="951302"/>
                </a:moveTo>
                <a:cubicBezTo>
                  <a:pt x="0" y="425912"/>
                  <a:pt x="425912" y="0"/>
                  <a:pt x="951302" y="0"/>
                </a:cubicBezTo>
                <a:cubicBezTo>
                  <a:pt x="1476692" y="0"/>
                  <a:pt x="1902604" y="425912"/>
                  <a:pt x="1902604" y="951302"/>
                </a:cubicBezTo>
                <a:cubicBezTo>
                  <a:pt x="1902604" y="1476692"/>
                  <a:pt x="1476692" y="1902604"/>
                  <a:pt x="951302" y="1902604"/>
                </a:cubicBezTo>
                <a:cubicBezTo>
                  <a:pt x="425912" y="1902604"/>
                  <a:pt x="0" y="1476692"/>
                  <a:pt x="0" y="951302"/>
                </a:cubicBez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zh-CN" sz="1400" dirty="0">
                <a:solidFill>
                  <a:schemeClr val="bg1"/>
                </a:solidFill>
                <a:latin typeface="+mn-ea"/>
                <a:cs typeface="+mn-ea"/>
              </a:rPr>
              <a:t>严禁擅自触摸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buNone/>
            </a:pPr>
            <a:r>
              <a:rPr lang="zh-CN" sz="1400" dirty="0">
                <a:solidFill>
                  <a:schemeClr val="bg1"/>
                </a:solidFill>
                <a:latin typeface="+mn-ea"/>
                <a:cs typeface="+mn-ea"/>
              </a:rPr>
              <a:t>与已无关的设备、设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设</a:t>
            </a:r>
            <a:r>
              <a:rPr lang="zh-CN" sz="1400" dirty="0">
                <a:solidFill>
                  <a:schemeClr val="bg1"/>
                </a:solidFill>
                <a:latin typeface="+mn-ea"/>
                <a:cs typeface="+mn-ea"/>
              </a:rPr>
              <a:t>施</a:t>
            </a:r>
            <a:endParaRPr lang="zh-CN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574799" y="1347614"/>
            <a:ext cx="1902603" cy="1902603"/>
          </a:xfrm>
          <a:custGeom>
            <a:avLst/>
            <a:gdLst>
              <a:gd name="connsiteX0" fmla="*/ 0 w 1902603"/>
              <a:gd name="connsiteY0" fmla="*/ 951302 h 1902603"/>
              <a:gd name="connsiteX1" fmla="*/ 951302 w 1902603"/>
              <a:gd name="connsiteY1" fmla="*/ 0 h 1902603"/>
              <a:gd name="connsiteX2" fmla="*/ 1902604 w 1902603"/>
              <a:gd name="connsiteY2" fmla="*/ 951302 h 1902603"/>
              <a:gd name="connsiteX3" fmla="*/ 951302 w 1902603"/>
              <a:gd name="connsiteY3" fmla="*/ 1902604 h 1902603"/>
              <a:gd name="connsiteX4" fmla="*/ 0 w 1902603"/>
              <a:gd name="connsiteY4" fmla="*/ 951302 h 190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603" h="1902603">
                <a:moveTo>
                  <a:pt x="0" y="951302"/>
                </a:moveTo>
                <a:cubicBezTo>
                  <a:pt x="0" y="425912"/>
                  <a:pt x="425912" y="0"/>
                  <a:pt x="951302" y="0"/>
                </a:cubicBezTo>
                <a:cubicBezTo>
                  <a:pt x="1476692" y="0"/>
                  <a:pt x="1902604" y="425912"/>
                  <a:pt x="1902604" y="951302"/>
                </a:cubicBezTo>
                <a:cubicBezTo>
                  <a:pt x="1902604" y="1476692"/>
                  <a:pt x="1476692" y="1902604"/>
                  <a:pt x="951302" y="1902604"/>
                </a:cubicBezTo>
                <a:cubicBezTo>
                  <a:pt x="425912" y="1902604"/>
                  <a:pt x="0" y="1476692"/>
                  <a:pt x="0" y="951302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zh-CN" sz="1400">
                <a:solidFill>
                  <a:schemeClr val="bg1"/>
                </a:solidFill>
                <a:latin typeface="+mn-ea"/>
                <a:cs typeface="+mn-ea"/>
              </a:rPr>
              <a:t>严禁在工作时间串岗、离岗、睡岗或嬉戏打闹。</a:t>
            </a:r>
            <a:endParaRPr lang="zh-CN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603694" y="2897582"/>
            <a:ext cx="500908" cy="500908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746024" y="3121893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580907" y="3122252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284573" y="3240591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204162" y="3126912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090888" y="3119407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581922" y="3250814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78977" y="3154018"/>
            <a:ext cx="250454" cy="250454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755625" y="3120611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180200" y="3128666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388386" y="3177802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929385" y="2938108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099003" y="3251098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534999" y="2974205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234675" y="3066052"/>
            <a:ext cx="322151" cy="322151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104602" y="3118789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235511" y="3122122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50301" y="3253354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800993" y="2938851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719288" y="3175185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222134" y="2981400"/>
            <a:ext cx="137389" cy="137389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759104" y="3112828"/>
            <a:ext cx="274777" cy="274777"/>
          </a:xfrm>
          <a:prstGeom prst="ellipse">
            <a:avLst/>
          </a:prstGeom>
          <a:solidFill>
            <a:srgbClr val="D55816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solidFill>
                <a:srgbClr val="FF3300"/>
              </a:solidFill>
              <a:latin typeface="+mn-ea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56826" y="3578652"/>
            <a:ext cx="1992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3600" spc="1000">
                <a:latin typeface="+mn-ea"/>
                <a:ea typeface="+mn-ea"/>
                <a:cs typeface="+mn-ea"/>
              </a:rPr>
              <a:t>五严禁</a:t>
            </a:r>
            <a:endParaRPr lang="zh-CN" altLang="en-US" sz="3600" spc="1000">
              <a:latin typeface="+mn-ea"/>
              <a:ea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27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4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3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2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1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5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6" nodeType="with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7" nodeType="with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8" nodeType="withEffect"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9" nodeType="with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10" nodeType="with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11" nodeType="withEffect"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12" nodeType="withEffect"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13" nodeType="withEffect"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14" nodeType="withEffect"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15" nodeType="withEffect"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16" nodeType="withEffect"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17" nodeType="withEffect"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18" nodeType="withEffect"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19" nodeType="withEffect"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20" nodeType="withEffect"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21" nodeType="withEffect"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22" nodeType="withEffect"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23" nodeType="withEffect"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24" nodeType="withEffect"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25" nodeType="withEffect"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26" nodeType="withEffect"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1" animBg="1"/>
      <p:bldP spid="22" grpId="2" animBg="1"/>
      <p:bldP spid="23" grpId="3" animBg="1"/>
      <p:bldP spid="24" grpId="4" animBg="1"/>
      <p:bldP spid="26" grpId="5" animBg="1"/>
      <p:bldP spid="27" grpId="6" animBg="1"/>
      <p:bldP spid="28" grpId="7" animBg="1"/>
      <p:bldP spid="29" grpId="8" animBg="1"/>
      <p:bldP spid="30" grpId="9" animBg="1"/>
      <p:bldP spid="31" grpId="10" animBg="1"/>
      <p:bldP spid="32" grpId="11" animBg="1"/>
      <p:bldP spid="33" grpId="12" animBg="1"/>
      <p:bldP spid="34" grpId="13" animBg="1"/>
      <p:bldP spid="35" grpId="14" animBg="1"/>
      <p:bldP spid="36" grpId="15" animBg="1"/>
      <p:bldP spid="37" grpId="16" animBg="1"/>
      <p:bldP spid="38" grpId="17" animBg="1"/>
      <p:bldP spid="39" grpId="18" animBg="1"/>
      <p:bldP spid="40" grpId="19" animBg="1"/>
      <p:bldP spid="41" grpId="20" animBg="1"/>
      <p:bldP spid="42" grpId="21" animBg="1"/>
      <p:bldP spid="43" grpId="22" animBg="1"/>
      <p:bldP spid="44" grpId="23" animBg="1"/>
      <p:bldP spid="45" grpId="24" animBg="1"/>
      <p:bldP spid="46" grpId="25" animBg="1"/>
      <p:bldP spid="47" grpId="26" animBg="1"/>
      <p:bldP spid="25" grpId="27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83" y="594791"/>
            <a:ext cx="4087735" cy="5782016"/>
          </a:xfrm>
          <a:prstGeom prst="rect">
            <a:avLst/>
          </a:prstGeom>
        </p:spPr>
      </p:pic>
      <p:sp>
        <p:nvSpPr>
          <p:cNvPr id="16387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440" y="60201"/>
            <a:ext cx="7626984" cy="53459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遵守安全生产规章制度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6384" name="任意多边形 16383"/>
          <p:cNvSpPr/>
          <p:nvPr/>
        </p:nvSpPr>
        <p:spPr>
          <a:xfrm>
            <a:off x="-6936" y="1345007"/>
            <a:ext cx="1694218" cy="483076"/>
          </a:xfrm>
          <a:custGeom>
            <a:avLst/>
            <a:gdLst>
              <a:gd name="connsiteX0" fmla="*/ 0 w 1754457"/>
              <a:gd name="connsiteY0" fmla="*/ 0 h 650903"/>
              <a:gd name="connsiteX1" fmla="*/ 1754457 w 1754457"/>
              <a:gd name="connsiteY1" fmla="*/ 0 h 650903"/>
              <a:gd name="connsiteX2" fmla="*/ 1754457 w 1754457"/>
              <a:gd name="connsiteY2" fmla="*/ 650903 h 650903"/>
              <a:gd name="connsiteX3" fmla="*/ 0 w 1754457"/>
              <a:gd name="connsiteY3" fmla="*/ 650903 h 650903"/>
              <a:gd name="connsiteX4" fmla="*/ 0 w 1754457"/>
              <a:gd name="connsiteY4" fmla="*/ 0 h 65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457" h="650903">
                <a:moveTo>
                  <a:pt x="0" y="0"/>
                </a:moveTo>
                <a:lnTo>
                  <a:pt x="1754457" y="0"/>
                </a:lnTo>
                <a:lnTo>
                  <a:pt x="1754457" y="650903"/>
                </a:lnTo>
                <a:lnTo>
                  <a:pt x="0" y="6509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0" numCol="1" spcCol="1270" anchor="t" anchorCtr="0">
            <a:noAutofit/>
          </a:bodyPr>
          <a:lstStyle/>
          <a:p>
            <a:pPr lvl="0" algn="ctr" defTabSz="8445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1900" b="0" kern="1200">
                <a:solidFill>
                  <a:schemeClr val="bg1"/>
                </a:solidFill>
                <a:cs typeface="+mn-ea"/>
              </a:rPr>
              <a:t>不伤害自己</a:t>
            </a:r>
            <a:endParaRPr lang="zh-CN" sz="1900" b="0" kern="1200">
              <a:solidFill>
                <a:schemeClr val="bg1"/>
              </a:solidFill>
              <a:cs typeface="+mn-ea"/>
            </a:endParaRPr>
          </a:p>
        </p:txBody>
      </p:sp>
      <p:sp>
        <p:nvSpPr>
          <p:cNvPr id="16389" name="任意多边形 16388"/>
          <p:cNvSpPr/>
          <p:nvPr/>
        </p:nvSpPr>
        <p:spPr>
          <a:xfrm>
            <a:off x="-6937" y="2495810"/>
            <a:ext cx="1694218" cy="533052"/>
          </a:xfrm>
          <a:custGeom>
            <a:avLst/>
            <a:gdLst>
              <a:gd name="connsiteX0" fmla="*/ 0 w 1754457"/>
              <a:gd name="connsiteY0" fmla="*/ 0 h 650903"/>
              <a:gd name="connsiteX1" fmla="*/ 1754457 w 1754457"/>
              <a:gd name="connsiteY1" fmla="*/ 0 h 650903"/>
              <a:gd name="connsiteX2" fmla="*/ 1754457 w 1754457"/>
              <a:gd name="connsiteY2" fmla="*/ 650903 h 650903"/>
              <a:gd name="connsiteX3" fmla="*/ 0 w 1754457"/>
              <a:gd name="connsiteY3" fmla="*/ 650903 h 650903"/>
              <a:gd name="connsiteX4" fmla="*/ 0 w 1754457"/>
              <a:gd name="connsiteY4" fmla="*/ 0 h 65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457" h="650903">
                <a:moveTo>
                  <a:pt x="0" y="0"/>
                </a:moveTo>
                <a:lnTo>
                  <a:pt x="1754457" y="0"/>
                </a:lnTo>
                <a:lnTo>
                  <a:pt x="1754457" y="650903"/>
                </a:lnTo>
                <a:lnTo>
                  <a:pt x="0" y="6509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0" numCol="1" spcCol="1270" anchor="t" anchorCtr="0">
            <a:noAutofit/>
          </a:bodyPr>
          <a:lstStyle/>
          <a:p>
            <a:pPr lvl="0" algn="ctr" defTabSz="8445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1900" b="0" kern="1200">
                <a:solidFill>
                  <a:schemeClr val="bg1"/>
                </a:solidFill>
                <a:cs typeface="+mn-ea"/>
              </a:rPr>
              <a:t>不伤害他人</a:t>
            </a:r>
            <a:endParaRPr lang="zh-CN" sz="1900" b="0" kern="1200">
              <a:solidFill>
                <a:schemeClr val="bg1"/>
              </a:solidFill>
              <a:cs typeface="+mn-ea"/>
            </a:endParaRPr>
          </a:p>
        </p:txBody>
      </p:sp>
      <p:sp>
        <p:nvSpPr>
          <p:cNvPr id="16391" name="任意多边形 16390"/>
          <p:cNvSpPr/>
          <p:nvPr/>
        </p:nvSpPr>
        <p:spPr>
          <a:xfrm>
            <a:off x="-6937" y="3579862"/>
            <a:ext cx="1694218" cy="505529"/>
          </a:xfrm>
          <a:custGeom>
            <a:avLst/>
            <a:gdLst>
              <a:gd name="connsiteX0" fmla="*/ 0 w 1754457"/>
              <a:gd name="connsiteY0" fmla="*/ 0 h 650903"/>
              <a:gd name="connsiteX1" fmla="*/ 1754457 w 1754457"/>
              <a:gd name="connsiteY1" fmla="*/ 0 h 650903"/>
              <a:gd name="connsiteX2" fmla="*/ 1754457 w 1754457"/>
              <a:gd name="connsiteY2" fmla="*/ 650903 h 650903"/>
              <a:gd name="connsiteX3" fmla="*/ 0 w 1754457"/>
              <a:gd name="connsiteY3" fmla="*/ 650903 h 650903"/>
              <a:gd name="connsiteX4" fmla="*/ 0 w 1754457"/>
              <a:gd name="connsiteY4" fmla="*/ 0 h 65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457" h="650903">
                <a:moveTo>
                  <a:pt x="0" y="0"/>
                </a:moveTo>
                <a:lnTo>
                  <a:pt x="1754457" y="0"/>
                </a:lnTo>
                <a:lnTo>
                  <a:pt x="1754457" y="650903"/>
                </a:lnTo>
                <a:lnTo>
                  <a:pt x="0" y="6509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0" numCol="1" spcCol="1270" anchor="t" anchorCtr="0">
            <a:noAutofit/>
          </a:bodyPr>
          <a:lstStyle/>
          <a:p>
            <a:pPr lvl="0" algn="ctr" defTabSz="8445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1800" b="0" kern="1200">
                <a:solidFill>
                  <a:schemeClr val="bg1"/>
                </a:solidFill>
                <a:cs typeface="+mn-ea"/>
              </a:rPr>
              <a:t>不被他人伤害</a:t>
            </a:r>
            <a:endParaRPr lang="zh-CN" sz="1800" b="0" kern="1200">
              <a:solidFill>
                <a:schemeClr val="bg1"/>
              </a:solidFill>
              <a:cs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782893" y="2286623"/>
            <a:ext cx="1115816" cy="557774"/>
          </a:xfrm>
          <a:custGeom>
            <a:avLst/>
            <a:gdLst>
              <a:gd name="connsiteX0" fmla="*/ 0 w 1115816"/>
              <a:gd name="connsiteY0" fmla="*/ 0 h 557774"/>
              <a:gd name="connsiteX1" fmla="*/ 1115816 w 1115816"/>
              <a:gd name="connsiteY1" fmla="*/ 0 h 557774"/>
              <a:gd name="connsiteX2" fmla="*/ 1115816 w 1115816"/>
              <a:gd name="connsiteY2" fmla="*/ 557774 h 557774"/>
              <a:gd name="connsiteX3" fmla="*/ 0 w 1115816"/>
              <a:gd name="connsiteY3" fmla="*/ 557774 h 557774"/>
              <a:gd name="connsiteX4" fmla="*/ 0 w 1115816"/>
              <a:gd name="connsiteY4" fmla="*/ 0 h 55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816" h="557774">
                <a:moveTo>
                  <a:pt x="0" y="0"/>
                </a:moveTo>
                <a:lnTo>
                  <a:pt x="1115816" y="0"/>
                </a:lnTo>
                <a:lnTo>
                  <a:pt x="1115816" y="557774"/>
                </a:lnTo>
                <a:lnTo>
                  <a:pt x="0" y="55777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95" tIns="10795" rIns="10795" bIns="10795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sz="1700" kern="1200">
              <a:cs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3243534" y="3724015"/>
            <a:ext cx="1115816" cy="557774"/>
          </a:xfrm>
          <a:custGeom>
            <a:avLst/>
            <a:gdLst>
              <a:gd name="connsiteX0" fmla="*/ 0 w 1115816"/>
              <a:gd name="connsiteY0" fmla="*/ 0 h 557774"/>
              <a:gd name="connsiteX1" fmla="*/ 1115816 w 1115816"/>
              <a:gd name="connsiteY1" fmla="*/ 0 h 557774"/>
              <a:gd name="connsiteX2" fmla="*/ 1115816 w 1115816"/>
              <a:gd name="connsiteY2" fmla="*/ 557774 h 557774"/>
              <a:gd name="connsiteX3" fmla="*/ 0 w 1115816"/>
              <a:gd name="connsiteY3" fmla="*/ 557774 h 557774"/>
              <a:gd name="connsiteX4" fmla="*/ 0 w 1115816"/>
              <a:gd name="connsiteY4" fmla="*/ 0 h 55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816" h="557774">
                <a:moveTo>
                  <a:pt x="0" y="0"/>
                </a:moveTo>
                <a:lnTo>
                  <a:pt x="1115816" y="0"/>
                </a:lnTo>
                <a:lnTo>
                  <a:pt x="1115816" y="557774"/>
                </a:lnTo>
                <a:lnTo>
                  <a:pt x="0" y="55777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95" tIns="10795" rIns="10795" bIns="10795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sz="1700" kern="1200"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86288" y="1726090"/>
            <a:ext cx="824841" cy="179461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l" defTabSz="685800" fontAlgn="auto">
              <a:lnSpc>
                <a:spcPct val="13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3200">
                <a:latin typeface="Calibri" panose="020F0502020204030204"/>
                <a:ea typeface="+mn-ea"/>
                <a:cs typeface="+mn-ea"/>
              </a:rPr>
              <a:t>三不伤害</a:t>
            </a:r>
            <a:endParaRPr lang="zh-CN" altLang="en-US" sz="3200">
              <a:latin typeface="Calibri" panose="020F0502020204030204"/>
              <a:ea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3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2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" grpId="0" animBg="1"/>
      <p:bldP spid="16389" grpId="1" animBg="1"/>
      <p:bldP spid="16391" grpId="2" animBg="1"/>
      <p:bldP spid="4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2296" y="30445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用电安全基本要求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6" y="1473080"/>
            <a:ext cx="2571750" cy="257175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2411760" y="1563638"/>
            <a:ext cx="6512334" cy="2448272"/>
          </a:xfrm>
          <a:prstGeom prst="roundRect">
            <a:avLst>
              <a:gd name="adj" fmla="val 6679"/>
            </a:avLst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 b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70164" y="1676928"/>
            <a:ext cx="583790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电气设备不要随便乱动，发生故障不能带病运转，应立即请电工检修。</a:t>
            </a:r>
            <a:endParaRPr lang="zh-CN" altLang="en-US" sz="1200" b="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70164" y="2051030"/>
            <a:ext cx="583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经常接触使用的配电箱、闸刀开关、按钮开关、插座以及导线等，必须保持完好。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70164" y="3099151"/>
            <a:ext cx="5837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打扫卫生、擦拭电气设备时，严禁用水冲洗或用湿抹布擦拭，以防发生触电事故。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91304" y="1750802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591305" y="2173575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591304" y="3206249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82956" y="2443790"/>
            <a:ext cx="5837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需要移动电气设备时，必须先切断电源，导线不得在地面上拖来拖去，以免磨损，导线被压时不要硬拉，防止拉断。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604097" y="2566335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82956" y="3438826"/>
            <a:ext cx="583790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停电检修时，应将带电部分遮拦起来，悬挂安全警示标志牌。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604096" y="3545924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4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grpId="1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grpId="5" nodeType="after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4" presetClass="entr" presetSubtype="10" fill="hold" grpId="2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2" presetClass="entr" presetSubtype="0" fill="hold" grpId="6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4" presetClass="entr" presetSubtype="10" fill="hold" grpId="3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42" presetClass="entr" presetSubtype="0" fill="hold" grpId="8" nodeType="afterEffect"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51" presetID="14" presetClass="entr" presetSubtype="10" fill="hold" grpId="7" nodeType="after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42" presetClass="entr" presetSubtype="0" fill="hold" grpId="10" nodeType="after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14" presetClass="entr" presetSubtype="10" fill="hold" grpId="9" nodeType="afterEffect"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1"/>
      <p:bldP spid="8" grpId="2"/>
      <p:bldP spid="9" grpId="3"/>
      <p:bldP spid="10" grpId="4" animBg="1"/>
      <p:bldP spid="11" grpId="5" animBg="1"/>
      <p:bldP spid="12" grpId="6" animBg="1"/>
      <p:bldP spid="13" grpId="7"/>
      <p:bldP spid="14" grpId="8" animBg="1"/>
      <p:bldP spid="15" grpId="9"/>
      <p:bldP spid="16" grpId="1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835462" y="60787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防火安全要求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57831" y="1635646"/>
            <a:ext cx="1260000" cy="468000"/>
          </a:xfrm>
          <a:prstGeom prst="roundRect">
            <a:avLst/>
          </a:prstGeom>
          <a:solidFill>
            <a:schemeClr val="accent3"/>
          </a:solidFill>
          <a:ln w="28575">
            <a:solidFill>
              <a:srgbClr val="F2F2F2"/>
            </a:solidFill>
          </a:ln>
          <a:effectLst>
            <a:outerShdw blurRad="88900" dist="75434" dir="2699986" algn="tl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None/>
            </a:pPr>
            <a:r>
              <a:rPr lang="zh-CN" altLang="en-US" sz="2000">
                <a:cs typeface="+mn-ea"/>
              </a:rPr>
              <a:t>火种</a:t>
            </a:r>
            <a:endParaRPr lang="zh-CN" altLang="en-US" sz="2000" b="1">
              <a:solidFill>
                <a:schemeClr val="tx2"/>
              </a:solidFill>
              <a:cs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647951" y="1635646"/>
            <a:ext cx="1260000" cy="468000"/>
          </a:xfrm>
          <a:prstGeom prst="roundRect">
            <a:avLst/>
          </a:prstGeom>
          <a:solidFill>
            <a:schemeClr val="accent3"/>
          </a:solidFill>
          <a:ln w="28575">
            <a:solidFill>
              <a:srgbClr val="F2F2F2"/>
            </a:solidFill>
          </a:ln>
          <a:effectLst>
            <a:outerShdw blurRad="88900" dist="75434" dir="2699986" algn="tl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None/>
            </a:pPr>
            <a:r>
              <a:rPr lang="zh-CN" altLang="en-US" sz="2000">
                <a:cs typeface="+mn-ea"/>
              </a:rPr>
              <a:t>可燃物</a:t>
            </a:r>
            <a:endParaRPr lang="zh-CN" altLang="en-US" sz="2000" b="1">
              <a:solidFill>
                <a:schemeClr val="tx2"/>
              </a:solidFill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638071" y="1635646"/>
            <a:ext cx="1260000" cy="468000"/>
          </a:xfrm>
          <a:prstGeom prst="roundRect">
            <a:avLst/>
          </a:prstGeom>
          <a:solidFill>
            <a:schemeClr val="accent3"/>
          </a:solidFill>
          <a:ln w="28575">
            <a:solidFill>
              <a:srgbClr val="F2F2F2"/>
            </a:solidFill>
          </a:ln>
          <a:effectLst>
            <a:outerShdw blurRad="88900" dist="75434" dir="2699986" algn="tl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None/>
            </a:pPr>
            <a:r>
              <a:rPr lang="zh-CN" altLang="en-US" sz="2000">
                <a:cs typeface="+mn-ea"/>
              </a:rPr>
              <a:t>助燃物</a:t>
            </a:r>
            <a:endParaRPr lang="zh-CN" altLang="en-US" sz="2000" b="1">
              <a:solidFill>
                <a:schemeClr val="tx2"/>
              </a:solidFill>
              <a:cs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628192" y="1635646"/>
            <a:ext cx="1260000" cy="468000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F2F2F2"/>
            </a:solidFill>
          </a:ln>
          <a:effectLst>
            <a:outerShdw blurRad="88900" dist="75434" dir="2699986" algn="tl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None/>
            </a:pPr>
            <a:r>
              <a:rPr lang="zh-CN" altLang="en-US" sz="2000">
                <a:cs typeface="+mn-ea"/>
              </a:rPr>
              <a:t>火</a:t>
            </a:r>
            <a:endParaRPr lang="zh-CN" altLang="en-US" sz="2000" b="1">
              <a:solidFill>
                <a:schemeClr val="tx2"/>
              </a:solidFill>
              <a:cs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47977" y="3291830"/>
            <a:ext cx="7377901" cy="1332523"/>
          </a:xfrm>
          <a:prstGeom prst="roundRect">
            <a:avLst>
              <a:gd name="adj" fmla="val 10092"/>
            </a:avLst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9603" y="3372509"/>
            <a:ext cx="67699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CN" altLang="en-US" sz="12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电气设备超负荷、短路、接触不良以及雷击、静电火花等，可能使可燃气体或可燃物燃烧。 </a:t>
            </a:r>
            <a:endParaRPr lang="en-US" altLang="zh-CN" sz="12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35588" y="3458078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35588" y="3863006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35588" y="4303140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9603" y="3803301"/>
            <a:ext cx="6769981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CN" altLang="en-US" sz="12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靠近火炉或烟道的木板、积聚在蒸汽管道上的可燃粉尘、纤维等。</a:t>
            </a:r>
            <a:endParaRPr lang="zh-CN" altLang="en-US" sz="12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79603" y="4234093"/>
            <a:ext cx="67699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CN" altLang="en-US" sz="12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某些物质接触，可能引起自燃。</a:t>
            </a:r>
            <a:endParaRPr lang="zh-CN" altLang="en-US" sz="12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25505" y="276172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hangingPunct="1">
              <a:buNone/>
            </a:pPr>
            <a:r>
              <a:rPr lang="zh-CN" altLang="en-US" sz="2000">
                <a:ea typeface="+mn-ea"/>
                <a:cs typeface="+mn-ea"/>
              </a:rPr>
              <a:t>可能发生燃烧的情况</a:t>
            </a:r>
            <a:endParaRPr lang="zh-CN" altLang="en-US" sz="2000">
              <a:ea typeface="+mn-ea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81040" y="1687172"/>
            <a:ext cx="397865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>
                <a:solidFill>
                  <a:schemeClr val="accent1"/>
                </a:solidFill>
                <a:ea typeface="+mn-ea"/>
                <a:cs typeface="+mn-ea"/>
              </a:rPr>
              <a:t>+</a:t>
            </a:r>
            <a:endParaRPr lang="zh-CN" altLang="en-US">
              <a:solidFill>
                <a:schemeClr val="accent1"/>
              </a:solidFill>
              <a:ea typeface="+mn-ea"/>
              <a:cs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79522" y="1604188"/>
            <a:ext cx="397865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>
                <a:solidFill>
                  <a:schemeClr val="accent1"/>
                </a:solidFill>
                <a:ea typeface="+mn-ea"/>
                <a:cs typeface="+mn-ea"/>
              </a:rPr>
              <a:t>+</a:t>
            </a:r>
            <a:endParaRPr lang="zh-CN" altLang="en-US">
              <a:solidFill>
                <a:schemeClr val="accent1"/>
              </a:solidFill>
              <a:ea typeface="+mn-ea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058755" y="1572731"/>
            <a:ext cx="397865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>
                <a:solidFill>
                  <a:schemeClr val="accent1"/>
                </a:solidFill>
                <a:ea typeface="+mn-ea"/>
                <a:cs typeface="+mn-ea"/>
              </a:rPr>
              <a:t>=</a:t>
            </a:r>
            <a:endParaRPr lang="zh-CN" altLang="en-US">
              <a:solidFill>
                <a:schemeClr val="accent1"/>
              </a:solidFill>
              <a:ea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2180" y="61057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扑救火灾的原则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23" name="椭圆 22"/>
          <p:cNvSpPr/>
          <p:nvPr/>
        </p:nvSpPr>
        <p:spPr>
          <a:xfrm rot="21574610">
            <a:off x="2459277" y="1210238"/>
            <a:ext cx="2104978" cy="2104975"/>
          </a:xfrm>
          <a:prstGeom prst="ellipse">
            <a:avLst/>
          </a:prstGeom>
          <a:solidFill>
            <a:schemeClr val="accent1"/>
          </a:soli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13500000" scaled="1"/>
            </a:gra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cs typeface="+mn-ea"/>
            </a:endParaRPr>
          </a:p>
        </p:txBody>
      </p:sp>
      <p:sp>
        <p:nvSpPr>
          <p:cNvPr id="24" name="椭圆 23"/>
          <p:cNvSpPr/>
          <p:nvPr/>
        </p:nvSpPr>
        <p:spPr>
          <a:xfrm rot="14374610">
            <a:off x="1661862" y="2615263"/>
            <a:ext cx="2104975" cy="2104978"/>
          </a:xfrm>
          <a:prstGeom prst="ellipse">
            <a:avLst/>
          </a:prstGeom>
          <a:solidFill>
            <a:schemeClr val="accent3"/>
          </a:soli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18000000" scaled="0"/>
            </a:gra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solidFill>
                <a:schemeClr val="bg1"/>
              </a:solidFill>
              <a:cs typeface="+mn-ea"/>
            </a:endParaRPr>
          </a:p>
        </p:txBody>
      </p:sp>
      <p:sp>
        <p:nvSpPr>
          <p:cNvPr id="25" name="椭圆 24"/>
          <p:cNvSpPr/>
          <p:nvPr/>
        </p:nvSpPr>
        <p:spPr>
          <a:xfrm rot="7174610">
            <a:off x="3277361" y="2603330"/>
            <a:ext cx="2104975" cy="2104978"/>
          </a:xfrm>
          <a:prstGeom prst="ellipse">
            <a:avLst/>
          </a:prstGeom>
          <a:solidFill>
            <a:schemeClr val="accent3"/>
          </a:soli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7200000" scaled="0"/>
            </a:gradFill>
          </a:ln>
          <a:effectLst>
            <a:outerShdw blurRad="114300" dist="177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/>
            <a:endParaRPr lang="zh-CN" altLang="en-US" sz="1015">
              <a:cs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638646" y="1557453"/>
            <a:ext cx="1518342" cy="1083374"/>
            <a:chOff x="3234108" y="1574083"/>
            <a:chExt cx="1518342" cy="1083374"/>
          </a:xfrm>
        </p:grpSpPr>
        <p:sp>
          <p:nvSpPr>
            <p:cNvPr id="27" name="文本框 26"/>
            <p:cNvSpPr txBox="1"/>
            <p:nvPr/>
          </p:nvSpPr>
          <p:spPr>
            <a:xfrm>
              <a:off x="3681639" y="1574083"/>
              <a:ext cx="1070811" cy="1083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边报警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边扑救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先控制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后灭火</a:t>
              </a:r>
              <a:endParaRPr lang="zh-CN" altLang="en-US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234108" y="191003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600">
                  <a:solidFill>
                    <a:schemeClr val="bg1"/>
                  </a:solidFill>
                  <a:ea typeface="+mn-ea"/>
                  <a:cs typeface="+mn-ea"/>
                </a:rPr>
                <a:t>01</a:t>
              </a:r>
              <a:endParaRPr lang="zh-CN" altLang="en-US" sz="36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13275" y="3509746"/>
            <a:ext cx="1330007" cy="646331"/>
            <a:chOff x="2408737" y="3327179"/>
            <a:chExt cx="1330007" cy="646331"/>
          </a:xfrm>
        </p:grpSpPr>
        <p:sp>
          <p:nvSpPr>
            <p:cNvPr id="30" name="文本框 29"/>
            <p:cNvSpPr txBox="1"/>
            <p:nvPr/>
          </p:nvSpPr>
          <p:spPr>
            <a:xfrm>
              <a:off x="3015469" y="3343776"/>
              <a:ext cx="72327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听指挥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莫惊慌</a:t>
              </a:r>
              <a:endParaRPr lang="zh-CN" altLang="en-US" sz="12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408737" y="332717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600">
                  <a:solidFill>
                    <a:schemeClr val="bg1"/>
                  </a:solidFill>
                  <a:ea typeface="+mn-ea"/>
                  <a:cs typeface="+mn-ea"/>
                </a:rPr>
                <a:t>03</a:t>
              </a:r>
              <a:endParaRPr lang="zh-CN" altLang="en-US" sz="36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90743" y="3102354"/>
            <a:ext cx="1505058" cy="1341906"/>
            <a:chOff x="4210875" y="3193102"/>
            <a:chExt cx="1505058" cy="1341906"/>
          </a:xfrm>
        </p:grpSpPr>
        <p:sp>
          <p:nvSpPr>
            <p:cNvPr id="33" name="文本框 32"/>
            <p:cNvSpPr txBox="1"/>
            <p:nvPr/>
          </p:nvSpPr>
          <p:spPr>
            <a:xfrm>
              <a:off x="4749154" y="3193102"/>
              <a:ext cx="966779" cy="1341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先救人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 eaLnBrk="1" hangingPunct="1">
                <a:lnSpc>
                  <a:spcPct val="130000"/>
                </a:lnSpc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后救物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 eaLnBrk="1" hangingPunct="1">
                <a:lnSpc>
                  <a:spcPct val="130000"/>
                </a:lnSpc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防中毒</a:t>
              </a:r>
              <a:endParaRPr lang="en-US" altLang="zh-CN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 eaLnBrk="1" hangingPunct="1">
                <a:lnSpc>
                  <a:spcPct val="130000"/>
                </a:lnSpc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防窒息</a:t>
              </a:r>
              <a:endParaRPr lang="zh-CN" altLang="en-US" sz="14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10875" y="357708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600">
                  <a:solidFill>
                    <a:schemeClr val="bg1"/>
                  </a:solidFill>
                  <a:ea typeface="+mn-ea"/>
                  <a:cs typeface="+mn-ea"/>
                </a:rPr>
                <a:t>02</a:t>
              </a:r>
              <a:endParaRPr lang="zh-CN" altLang="en-US" sz="36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46592" y="2373634"/>
            <a:ext cx="1755097" cy="1870947"/>
            <a:chOff x="3342054" y="2191067"/>
            <a:chExt cx="1755097" cy="1870947"/>
          </a:xfrm>
        </p:grpSpPr>
        <p:sp>
          <p:nvSpPr>
            <p:cNvPr id="36" name="任意多边形 35"/>
            <p:cNvSpPr/>
            <p:nvPr/>
          </p:nvSpPr>
          <p:spPr>
            <a:xfrm rot="7174610">
              <a:off x="3542773" y="3125994"/>
              <a:ext cx="1165986" cy="706054"/>
            </a:xfrm>
            <a:custGeom>
              <a:avLst/>
              <a:gdLst>
                <a:gd name="connsiteX0" fmla="*/ 0 w 1254201"/>
                <a:gd name="connsiteY0" fmla="*/ 741887 h 759470"/>
                <a:gd name="connsiteX1" fmla="*/ 28289 w 1254201"/>
                <a:gd name="connsiteY1" fmla="*/ 669414 h 759470"/>
                <a:gd name="connsiteX2" fmla="*/ 81103 w 1254201"/>
                <a:gd name="connsiteY2" fmla="*/ 566247 h 759470"/>
                <a:gd name="connsiteX3" fmla="*/ 1201486 w 1254201"/>
                <a:gd name="connsiteY3" fmla="*/ 8577 h 759470"/>
                <a:gd name="connsiteX4" fmla="*/ 1254201 w 1254201"/>
                <a:gd name="connsiteY4" fmla="*/ 17775 h 759470"/>
                <a:gd name="connsiteX5" fmla="*/ 1235809 w 1254201"/>
                <a:gd name="connsiteY5" fmla="*/ 68025 h 759470"/>
                <a:gd name="connsiteX6" fmla="*/ 192661 w 1254201"/>
                <a:gd name="connsiteY6" fmla="*/ 759470 h 759470"/>
                <a:gd name="connsiteX7" fmla="*/ 76909 w 1254201"/>
                <a:gd name="connsiteY7" fmla="*/ 753625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1" h="759470">
                  <a:moveTo>
                    <a:pt x="0" y="741887"/>
                  </a:move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5"/>
                    <a:pt x="763659" y="-45751"/>
                    <a:pt x="1201486" y="8577"/>
                  </a:cubicBezTo>
                  <a:lnTo>
                    <a:pt x="1254201" y="17775"/>
                  </a:lnTo>
                  <a:lnTo>
                    <a:pt x="1235809" y="68025"/>
                  </a:lnTo>
                  <a:cubicBezTo>
                    <a:pt x="1063944" y="474359"/>
                    <a:pt x="661599" y="759470"/>
                    <a:pt x="192661" y="759470"/>
                  </a:cubicBezTo>
                  <a:cubicBezTo>
                    <a:pt x="153583" y="759470"/>
                    <a:pt x="114967" y="757490"/>
                    <a:pt x="76909" y="7536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innerShdw blurRad="152400" dist="177800" dir="7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14374610">
              <a:off x="3112087" y="2421034"/>
              <a:ext cx="1165988" cy="706054"/>
            </a:xfrm>
            <a:custGeom>
              <a:avLst/>
              <a:gdLst>
                <a:gd name="connsiteX0" fmla="*/ 1254202 w 1254202"/>
                <a:gd name="connsiteY0" fmla="*/ 17774 h 759470"/>
                <a:gd name="connsiteX1" fmla="*/ 1235810 w 1254202"/>
                <a:gd name="connsiteY1" fmla="*/ 68025 h 759470"/>
                <a:gd name="connsiteX2" fmla="*/ 192662 w 1254202"/>
                <a:gd name="connsiteY2" fmla="*/ 759470 h 759470"/>
                <a:gd name="connsiteX3" fmla="*/ 76910 w 1254202"/>
                <a:gd name="connsiteY3" fmla="*/ 753625 h 759470"/>
                <a:gd name="connsiteX4" fmla="*/ 0 w 1254202"/>
                <a:gd name="connsiteY4" fmla="*/ 741887 h 759470"/>
                <a:gd name="connsiteX5" fmla="*/ 28289 w 1254202"/>
                <a:gd name="connsiteY5" fmla="*/ 669414 h 759470"/>
                <a:gd name="connsiteX6" fmla="*/ 81103 w 1254202"/>
                <a:gd name="connsiteY6" fmla="*/ 566247 h 759470"/>
                <a:gd name="connsiteX7" fmla="*/ 1201486 w 1254202"/>
                <a:gd name="connsiteY7" fmla="*/ 857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2" h="759470">
                  <a:moveTo>
                    <a:pt x="1254202" y="17774"/>
                  </a:moveTo>
                  <a:lnTo>
                    <a:pt x="1235810" y="68025"/>
                  </a:lnTo>
                  <a:cubicBezTo>
                    <a:pt x="1063945" y="474358"/>
                    <a:pt x="661600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6"/>
                    <a:pt x="763659" y="-45751"/>
                    <a:pt x="1201486" y="85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152400" dist="177800" dir="19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21574610">
              <a:off x="3934327" y="2421533"/>
              <a:ext cx="1162824" cy="706052"/>
            </a:xfrm>
            <a:custGeom>
              <a:avLst/>
              <a:gdLst>
                <a:gd name="connsiteX0" fmla="*/ 565035 w 1250798"/>
                <a:gd name="connsiteY0" fmla="*/ 114747 h 759470"/>
                <a:gd name="connsiteX1" fmla="*/ 1201486 w 1250798"/>
                <a:gd name="connsiteY1" fmla="*/ 8577 h 759470"/>
                <a:gd name="connsiteX2" fmla="*/ 1250798 w 1250798"/>
                <a:gd name="connsiteY2" fmla="*/ 19739 h 759470"/>
                <a:gd name="connsiteX3" fmla="*/ 1235810 w 1250798"/>
                <a:gd name="connsiteY3" fmla="*/ 68025 h 759470"/>
                <a:gd name="connsiteX4" fmla="*/ 192662 w 1250798"/>
                <a:gd name="connsiteY4" fmla="*/ 759470 h 759470"/>
                <a:gd name="connsiteX5" fmla="*/ 76910 w 1250798"/>
                <a:gd name="connsiteY5" fmla="*/ 753625 h 759470"/>
                <a:gd name="connsiteX6" fmla="*/ 0 w 1250798"/>
                <a:gd name="connsiteY6" fmla="*/ 741887 h 759470"/>
                <a:gd name="connsiteX7" fmla="*/ 28289 w 1250798"/>
                <a:gd name="connsiteY7" fmla="*/ 669414 h 759470"/>
                <a:gd name="connsiteX8" fmla="*/ 81103 w 1250798"/>
                <a:gd name="connsiteY8" fmla="*/ 566247 h 759470"/>
                <a:gd name="connsiteX9" fmla="*/ 565035 w 1250798"/>
                <a:gd name="connsiteY9" fmla="*/ 11474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798" h="759470">
                  <a:moveTo>
                    <a:pt x="565035" y="114747"/>
                  </a:moveTo>
                  <a:cubicBezTo>
                    <a:pt x="761094" y="19302"/>
                    <a:pt x="982573" y="-18587"/>
                    <a:pt x="1201486" y="8577"/>
                  </a:cubicBezTo>
                  <a:lnTo>
                    <a:pt x="1250798" y="19739"/>
                  </a:lnTo>
                  <a:lnTo>
                    <a:pt x="1235810" y="68025"/>
                  </a:lnTo>
                  <a:cubicBezTo>
                    <a:pt x="1063946" y="474359"/>
                    <a:pt x="661599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89"/>
                    <a:pt x="81103" y="566247"/>
                  </a:cubicBezTo>
                  <a:cubicBezTo>
                    <a:pt x="198338" y="363191"/>
                    <a:pt x="368977" y="210191"/>
                    <a:pt x="565035" y="1147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152400" dist="177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 rot="14374610">
              <a:off x="3905590" y="2868346"/>
              <a:ext cx="358178" cy="326482"/>
            </a:xfrm>
            <a:custGeom>
              <a:avLst/>
              <a:gdLst>
                <a:gd name="connsiteX0" fmla="*/ 385277 w 385277"/>
                <a:gd name="connsiteY0" fmla="*/ 333481 h 351182"/>
                <a:gd name="connsiteX1" fmla="*/ 365072 w 385277"/>
                <a:gd name="connsiteY1" fmla="*/ 338138 h 351182"/>
                <a:gd name="connsiteX2" fmla="*/ 192662 w 385277"/>
                <a:gd name="connsiteY2" fmla="*/ 351182 h 351182"/>
                <a:gd name="connsiteX3" fmla="*/ 76910 w 385277"/>
                <a:gd name="connsiteY3" fmla="*/ 345337 h 351182"/>
                <a:gd name="connsiteX4" fmla="*/ 0 w 385277"/>
                <a:gd name="connsiteY4" fmla="*/ 333599 h 351182"/>
                <a:gd name="connsiteX5" fmla="*/ 28289 w 385277"/>
                <a:gd name="connsiteY5" fmla="*/ 261126 h 351182"/>
                <a:gd name="connsiteX6" fmla="*/ 81104 w 385277"/>
                <a:gd name="connsiteY6" fmla="*/ 157959 h 351182"/>
                <a:gd name="connsiteX7" fmla="*/ 178605 w 385277"/>
                <a:gd name="connsiteY7" fmla="*/ 15170 h 351182"/>
                <a:gd name="connsiteX8" fmla="*/ 192741 w 385277"/>
                <a:gd name="connsiteY8" fmla="*/ 0 h 351182"/>
                <a:gd name="connsiteX9" fmla="*/ 241281 w 385277"/>
                <a:gd name="connsiteY9" fmla="*/ 60637 h 351182"/>
                <a:gd name="connsiteX10" fmla="*/ 304219 w 385277"/>
                <a:gd name="connsiteY10" fmla="*/ 157958 h 351182"/>
                <a:gd name="connsiteX11" fmla="*/ 357033 w 385277"/>
                <a:gd name="connsiteY11" fmla="*/ 261125 h 35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277" h="351182">
                  <a:moveTo>
                    <a:pt x="385277" y="333481"/>
                  </a:moveTo>
                  <a:lnTo>
                    <a:pt x="365072" y="338138"/>
                  </a:lnTo>
                  <a:cubicBezTo>
                    <a:pt x="308856" y="346727"/>
                    <a:pt x="251279" y="351182"/>
                    <a:pt x="192662" y="351182"/>
                  </a:cubicBezTo>
                  <a:cubicBezTo>
                    <a:pt x="153584" y="351182"/>
                    <a:pt x="114968" y="349202"/>
                    <a:pt x="76910" y="345337"/>
                  </a:cubicBezTo>
                  <a:lnTo>
                    <a:pt x="0" y="333599"/>
                  </a:lnTo>
                  <a:lnTo>
                    <a:pt x="28289" y="261126"/>
                  </a:lnTo>
                  <a:cubicBezTo>
                    <a:pt x="43971" y="226234"/>
                    <a:pt x="61565" y="191802"/>
                    <a:pt x="81104" y="157959"/>
                  </a:cubicBezTo>
                  <a:cubicBezTo>
                    <a:pt x="110412" y="107195"/>
                    <a:pt x="143059" y="59560"/>
                    <a:pt x="178605" y="15170"/>
                  </a:cubicBezTo>
                  <a:lnTo>
                    <a:pt x="192741" y="0"/>
                  </a:lnTo>
                  <a:lnTo>
                    <a:pt x="241281" y="60637"/>
                  </a:lnTo>
                  <a:cubicBezTo>
                    <a:pt x="263658" y="91664"/>
                    <a:pt x="284680" y="124116"/>
                    <a:pt x="304219" y="157958"/>
                  </a:cubicBezTo>
                  <a:cubicBezTo>
                    <a:pt x="323758" y="191801"/>
                    <a:pt x="341351" y="226233"/>
                    <a:pt x="357033" y="2611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190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3485567" y="2571421"/>
              <a:ext cx="334566" cy="300038"/>
            </a:xfrm>
            <a:custGeom>
              <a:avLst/>
              <a:gdLst>
                <a:gd name="T0" fmla="*/ 24 w 116"/>
                <a:gd name="T1" fmla="*/ 42 h 104"/>
                <a:gd name="T2" fmla="*/ 36 w 116"/>
                <a:gd name="T3" fmla="*/ 58 h 104"/>
                <a:gd name="T4" fmla="*/ 52 w 116"/>
                <a:gd name="T5" fmla="*/ 47 h 104"/>
                <a:gd name="T6" fmla="*/ 40 w 116"/>
                <a:gd name="T7" fmla="*/ 31 h 104"/>
                <a:gd name="T8" fmla="*/ 53 w 116"/>
                <a:gd name="T9" fmla="*/ 24 h 104"/>
                <a:gd name="T10" fmla="*/ 7 w 116"/>
                <a:gd name="T11" fmla="*/ 0 h 104"/>
                <a:gd name="T12" fmla="*/ 11 w 116"/>
                <a:gd name="T13" fmla="*/ 51 h 104"/>
                <a:gd name="T14" fmla="*/ 24 w 116"/>
                <a:gd name="T15" fmla="*/ 42 h 104"/>
                <a:gd name="T16" fmla="*/ 93 w 116"/>
                <a:gd name="T17" fmla="*/ 43 h 104"/>
                <a:gd name="T18" fmla="*/ 106 w 116"/>
                <a:gd name="T19" fmla="*/ 52 h 104"/>
                <a:gd name="T20" fmla="*/ 111 w 116"/>
                <a:gd name="T21" fmla="*/ 1 h 104"/>
                <a:gd name="T22" fmla="*/ 65 w 116"/>
                <a:gd name="T23" fmla="*/ 24 h 104"/>
                <a:gd name="T24" fmla="*/ 77 w 116"/>
                <a:gd name="T25" fmla="*/ 32 h 104"/>
                <a:gd name="T26" fmla="*/ 0 w 116"/>
                <a:gd name="T27" fmla="*/ 83 h 104"/>
                <a:gd name="T28" fmla="*/ 3 w 116"/>
                <a:gd name="T29" fmla="*/ 102 h 104"/>
                <a:gd name="T30" fmla="*/ 93 w 116"/>
                <a:gd name="T31" fmla="*/ 43 h 104"/>
                <a:gd name="T32" fmla="*/ 81 w 116"/>
                <a:gd name="T33" fmla="*/ 70 h 104"/>
                <a:gd name="T34" fmla="*/ 65 w 116"/>
                <a:gd name="T35" fmla="*/ 83 h 104"/>
                <a:gd name="T36" fmla="*/ 111 w 116"/>
                <a:gd name="T37" fmla="*/ 104 h 104"/>
                <a:gd name="T38" fmla="*/ 116 w 116"/>
                <a:gd name="T39" fmla="*/ 85 h 104"/>
                <a:gd name="T40" fmla="*/ 81 w 116"/>
                <a:gd name="T41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04">
                  <a:moveTo>
                    <a:pt x="24" y="42"/>
                  </a:moveTo>
                  <a:cubicBezTo>
                    <a:pt x="28" y="48"/>
                    <a:pt x="32" y="53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1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51"/>
                    <a:pt x="11" y="51"/>
                    <a:pt x="11" y="51"/>
                  </a:cubicBezTo>
                  <a:lnTo>
                    <a:pt x="24" y="42"/>
                  </a:lnTo>
                  <a:close/>
                  <a:moveTo>
                    <a:pt x="93" y="43"/>
                  </a:moveTo>
                  <a:cubicBezTo>
                    <a:pt x="106" y="52"/>
                    <a:pt x="106" y="52"/>
                    <a:pt x="106" y="5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2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3"/>
                  </a:cubicBezTo>
                  <a:close/>
                  <a:moveTo>
                    <a:pt x="81" y="70"/>
                  </a:moveTo>
                  <a:cubicBezTo>
                    <a:pt x="76" y="75"/>
                    <a:pt x="71" y="79"/>
                    <a:pt x="65" y="83"/>
                  </a:cubicBezTo>
                  <a:cubicBezTo>
                    <a:pt x="88" y="98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41" name="Freeform 27"/>
            <p:cNvSpPr>
              <a:spLocks noChangeAspect="1" noEditPoints="1"/>
            </p:cNvSpPr>
            <p:nvPr/>
          </p:nvSpPr>
          <p:spPr bwMode="auto">
            <a:xfrm>
              <a:off x="3912884" y="3303766"/>
              <a:ext cx="373465" cy="378000"/>
            </a:xfrm>
            <a:custGeom>
              <a:avLst/>
              <a:gdLst>
                <a:gd name="T0" fmla="*/ 59 w 104"/>
                <a:gd name="T1" fmla="*/ 46 h 105"/>
                <a:gd name="T2" fmla="*/ 59 w 104"/>
                <a:gd name="T3" fmla="*/ 23 h 105"/>
                <a:gd name="T4" fmla="*/ 46 w 104"/>
                <a:gd name="T5" fmla="*/ 23 h 105"/>
                <a:gd name="T6" fmla="*/ 46 w 104"/>
                <a:gd name="T7" fmla="*/ 46 h 105"/>
                <a:gd name="T8" fmla="*/ 24 w 104"/>
                <a:gd name="T9" fmla="*/ 46 h 105"/>
                <a:gd name="T10" fmla="*/ 24 w 104"/>
                <a:gd name="T11" fmla="*/ 59 h 105"/>
                <a:gd name="T12" fmla="*/ 46 w 104"/>
                <a:gd name="T13" fmla="*/ 59 h 105"/>
                <a:gd name="T14" fmla="*/ 46 w 104"/>
                <a:gd name="T15" fmla="*/ 82 h 105"/>
                <a:gd name="T16" fmla="*/ 59 w 104"/>
                <a:gd name="T17" fmla="*/ 82 h 105"/>
                <a:gd name="T18" fmla="*/ 59 w 104"/>
                <a:gd name="T19" fmla="*/ 59 h 105"/>
                <a:gd name="T20" fmla="*/ 81 w 104"/>
                <a:gd name="T21" fmla="*/ 59 h 105"/>
                <a:gd name="T22" fmla="*/ 81 w 104"/>
                <a:gd name="T23" fmla="*/ 46 h 105"/>
                <a:gd name="T24" fmla="*/ 59 w 104"/>
                <a:gd name="T25" fmla="*/ 46 h 105"/>
                <a:gd name="T26" fmla="*/ 52 w 104"/>
                <a:gd name="T27" fmla="*/ 0 h 105"/>
                <a:gd name="T28" fmla="*/ 0 w 104"/>
                <a:gd name="T29" fmla="*/ 53 h 105"/>
                <a:gd name="T30" fmla="*/ 52 w 104"/>
                <a:gd name="T31" fmla="*/ 105 h 105"/>
                <a:gd name="T32" fmla="*/ 104 w 104"/>
                <a:gd name="T33" fmla="*/ 53 h 105"/>
                <a:gd name="T34" fmla="*/ 52 w 104"/>
                <a:gd name="T35" fmla="*/ 0 h 105"/>
                <a:gd name="T36" fmla="*/ 52 w 104"/>
                <a:gd name="T37" fmla="*/ 93 h 105"/>
                <a:gd name="T38" fmla="*/ 12 w 104"/>
                <a:gd name="T39" fmla="*/ 53 h 105"/>
                <a:gd name="T40" fmla="*/ 52 w 104"/>
                <a:gd name="T41" fmla="*/ 12 h 105"/>
                <a:gd name="T42" fmla="*/ 93 w 104"/>
                <a:gd name="T43" fmla="*/ 53 h 105"/>
                <a:gd name="T44" fmla="*/ 52 w 104"/>
                <a:gd name="T45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4" h="105">
                  <a:moveTo>
                    <a:pt x="59" y="46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46"/>
                    <a:pt x="81" y="46"/>
                    <a:pt x="81" y="46"/>
                  </a:cubicBezTo>
                  <a:lnTo>
                    <a:pt x="59" y="46"/>
                  </a:lnTo>
                  <a:close/>
                  <a:moveTo>
                    <a:pt x="52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4" y="81"/>
                    <a:pt x="104" y="53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93"/>
                  </a:moveTo>
                  <a:cubicBezTo>
                    <a:pt x="30" y="93"/>
                    <a:pt x="12" y="75"/>
                    <a:pt x="12" y="53"/>
                  </a:cubicBezTo>
                  <a:cubicBezTo>
                    <a:pt x="12" y="30"/>
                    <a:pt x="30" y="12"/>
                    <a:pt x="52" y="12"/>
                  </a:cubicBezTo>
                  <a:cubicBezTo>
                    <a:pt x="74" y="12"/>
                    <a:pt x="93" y="30"/>
                    <a:pt x="93" y="53"/>
                  </a:cubicBezTo>
                  <a:cubicBezTo>
                    <a:pt x="93" y="75"/>
                    <a:pt x="74" y="93"/>
                    <a:pt x="52" y="93"/>
                  </a:cubicBezTo>
                  <a:close/>
                </a:path>
              </a:pathLst>
            </a:custGeom>
            <a:solidFill>
              <a:schemeClr val="bg1">
                <a:alpha val="88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42" name="Freeform 13"/>
            <p:cNvSpPr>
              <a:spLocks noChangeAspect="1" noEditPoints="1"/>
            </p:cNvSpPr>
            <p:nvPr/>
          </p:nvSpPr>
          <p:spPr bwMode="auto">
            <a:xfrm>
              <a:off x="4298930" y="2615528"/>
              <a:ext cx="418733" cy="378000"/>
            </a:xfrm>
            <a:custGeom>
              <a:avLst/>
              <a:gdLst>
                <a:gd name="T0" fmla="*/ 52 w 106"/>
                <a:gd name="T1" fmla="*/ 61 h 95"/>
                <a:gd name="T2" fmla="*/ 37 w 106"/>
                <a:gd name="T3" fmla="*/ 72 h 95"/>
                <a:gd name="T4" fmla="*/ 37 w 106"/>
                <a:gd name="T5" fmla="*/ 56 h 95"/>
                <a:gd name="T6" fmla="*/ 20 w 106"/>
                <a:gd name="T7" fmla="*/ 31 h 95"/>
                <a:gd name="T8" fmla="*/ 0 w 106"/>
                <a:gd name="T9" fmla="*/ 55 h 95"/>
                <a:gd name="T10" fmla="*/ 40 w 106"/>
                <a:gd name="T11" fmla="*/ 82 h 95"/>
                <a:gd name="T12" fmla="*/ 53 w 106"/>
                <a:gd name="T13" fmla="*/ 81 h 95"/>
                <a:gd name="T14" fmla="*/ 67 w 106"/>
                <a:gd name="T15" fmla="*/ 95 h 95"/>
                <a:gd name="T16" fmla="*/ 63 w 106"/>
                <a:gd name="T17" fmla="*/ 78 h 95"/>
                <a:gd name="T18" fmla="*/ 80 w 106"/>
                <a:gd name="T19" fmla="*/ 60 h 95"/>
                <a:gd name="T20" fmla="*/ 64 w 106"/>
                <a:gd name="T21" fmla="*/ 62 h 95"/>
                <a:gd name="T22" fmla="*/ 52 w 106"/>
                <a:gd name="T23" fmla="*/ 61 h 95"/>
                <a:gd name="T24" fmla="*/ 66 w 106"/>
                <a:gd name="T25" fmla="*/ 0 h 95"/>
                <a:gd name="T26" fmla="*/ 26 w 106"/>
                <a:gd name="T27" fmla="*/ 27 h 95"/>
                <a:gd name="T28" fmla="*/ 43 w 106"/>
                <a:gd name="T29" fmla="*/ 50 h 95"/>
                <a:gd name="T30" fmla="*/ 43 w 106"/>
                <a:gd name="T31" fmla="*/ 61 h 95"/>
                <a:gd name="T32" fmla="*/ 54 w 106"/>
                <a:gd name="T33" fmla="*/ 53 h 95"/>
                <a:gd name="T34" fmla="*/ 66 w 106"/>
                <a:gd name="T35" fmla="*/ 55 h 95"/>
                <a:gd name="T36" fmla="*/ 106 w 106"/>
                <a:gd name="T37" fmla="*/ 27 h 95"/>
                <a:gd name="T38" fmla="*/ 66 w 106"/>
                <a:gd name="T3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95">
                  <a:moveTo>
                    <a:pt x="52" y="61"/>
                  </a:moveTo>
                  <a:cubicBezTo>
                    <a:pt x="50" y="62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0"/>
                    <a:pt x="20" y="41"/>
                    <a:pt x="20" y="31"/>
                  </a:cubicBezTo>
                  <a:cubicBezTo>
                    <a:pt x="8" y="36"/>
                    <a:pt x="0" y="45"/>
                    <a:pt x="0" y="55"/>
                  </a:cubicBezTo>
                  <a:cubicBezTo>
                    <a:pt x="0" y="70"/>
                    <a:pt x="18" y="82"/>
                    <a:pt x="40" y="82"/>
                  </a:cubicBezTo>
                  <a:cubicBezTo>
                    <a:pt x="45" y="82"/>
                    <a:pt x="49" y="82"/>
                    <a:pt x="53" y="8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7"/>
                    <a:pt x="80" y="60"/>
                  </a:cubicBezTo>
                  <a:cubicBezTo>
                    <a:pt x="75" y="61"/>
                    <a:pt x="69" y="62"/>
                    <a:pt x="64" y="62"/>
                  </a:cubicBezTo>
                  <a:cubicBezTo>
                    <a:pt x="60" y="62"/>
                    <a:pt x="56" y="62"/>
                    <a:pt x="52" y="61"/>
                  </a:cubicBezTo>
                  <a:close/>
                  <a:moveTo>
                    <a:pt x="66" y="0"/>
                  </a:moveTo>
                  <a:cubicBezTo>
                    <a:pt x="44" y="0"/>
                    <a:pt x="26" y="12"/>
                    <a:pt x="26" y="27"/>
                  </a:cubicBezTo>
                  <a:cubicBezTo>
                    <a:pt x="26" y="36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7" y="54"/>
                    <a:pt x="62" y="55"/>
                    <a:pt x="66" y="55"/>
                  </a:cubicBezTo>
                  <a:cubicBezTo>
                    <a:pt x="88" y="55"/>
                    <a:pt x="106" y="42"/>
                    <a:pt x="106" y="27"/>
                  </a:cubicBezTo>
                  <a:cubicBezTo>
                    <a:pt x="106" y="12"/>
                    <a:pt x="88" y="0"/>
                    <a:pt x="6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76" y="1782451"/>
            <a:ext cx="3459962" cy="30639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2" nodeType="after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1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1" animBg="1"/>
      <p:bldP spid="2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77788" y="2584160"/>
            <a:ext cx="7377901" cy="2147830"/>
          </a:xfrm>
          <a:prstGeom prst="roundRect">
            <a:avLst>
              <a:gd name="adj" fmla="val 10092"/>
            </a:avLst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77788" y="838111"/>
            <a:ext cx="7377901" cy="1332523"/>
          </a:xfrm>
          <a:prstGeom prst="roundRect">
            <a:avLst>
              <a:gd name="adj" fmla="val 10092"/>
            </a:avLst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899428" y="61251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火场中如何紧急避险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5654" y="940115"/>
            <a:ext cx="6120680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熟悉紧急疏散路线。</a:t>
            </a:r>
            <a:endParaRPr lang="zh-CN" altLang="en-US" sz="15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浓烟中逃生，要用湿毛巾捂住嘴和鼻子，弯腰行走。</a:t>
            </a:r>
            <a:endParaRPr lang="zh-CN" altLang="en-US" sz="15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楼上人员要用牢固的绳子等物品，一头固定后沿绳子滑下逃生。千万不要跳楼！</a:t>
            </a:r>
            <a:endParaRPr lang="zh-CN" altLang="en-US" sz="15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1001" y="2764533"/>
            <a:ext cx="662473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5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逃生路线火封锁，应立即退回室内，关闭门窗，用毛毯、棉被浸湿后覆在门上，并不断往上浇水冷却，发出求救信号等待救援。千万不可钻到阁楼、床底、大橱内避难。 </a:t>
            </a:r>
            <a:endParaRPr lang="zh-CN" altLang="en-US" sz="15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9835" y="3821302"/>
            <a:ext cx="6636063" cy="74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685800" fontAlgn="auto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5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在公共场所应听从指挥，向就近的安全通道分流疏散，千万不能惊慌失措，互相拥挤践踏，造成意外的伤亡。</a:t>
            </a:r>
            <a:endParaRPr lang="zh-CN" altLang="en-US" sz="1500" b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59534" y="1032674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754969" y="1371237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54969" y="1685831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65819" y="2910998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9466" y="3994091"/>
            <a:ext cx="144016" cy="144000"/>
          </a:xfrm>
          <a:prstGeom prst="roundRect">
            <a:avLst/>
          </a:prstGeom>
          <a:solidFill>
            <a:schemeClr val="accent3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37" y="1685831"/>
            <a:ext cx="1255149" cy="34223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65341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5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grpId="6" nodeType="afterEffect"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grpId="7" nodeType="after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42" presetClass="entr" presetSubtype="0" fill="hold" grpId="8" nodeType="after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42" presetClass="entr" presetSubtype="0" fill="hold" grpId="9" nodeType="after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2" nodeType="withEffect"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3" nodeType="withEffect"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4" nodeType="withEffect"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1" animBg="1"/>
      <p:bldP spid="2" grpId="2"/>
      <p:bldP spid="4" grpId="3"/>
      <p:bldP spid="7" grpId="4"/>
      <p:bldP spid="9" grpId="5" animBg="1"/>
      <p:bldP spid="10" grpId="6" animBg="1"/>
      <p:bldP spid="11" grpId="7" animBg="1"/>
      <p:bldP spid="12" grpId="8" animBg="1"/>
      <p:bldP spid="13" grpId="9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灭火器的构造</a:t>
            </a:r>
            <a:endParaRPr lang="zh-CN" altLang="en-US" dirty="0"/>
          </a:p>
        </p:txBody>
      </p:sp>
      <p:pic>
        <p:nvPicPr>
          <p:cNvPr id="3" name="图片 2" descr="图片包含 室内, 天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695995"/>
            <a:ext cx="2615362" cy="2151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 flipH="1">
            <a:off x="7308874" y="1203598"/>
            <a:ext cx="1197133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保险销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7908311" y="2600355"/>
            <a:ext cx="71139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卡销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7969461" y="4047232"/>
            <a:ext cx="107309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压力表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箭头连接符 7"/>
          <p:cNvCxnSpPr>
            <a:endCxn id="6" idx="3"/>
          </p:cNvCxnSpPr>
          <p:nvPr/>
        </p:nvCxnSpPr>
        <p:spPr>
          <a:xfrm>
            <a:off x="6732240" y="3147814"/>
            <a:ext cx="1237221" cy="1099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6732240" y="1603708"/>
            <a:ext cx="749011" cy="896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6948264" y="2600355"/>
            <a:ext cx="1224136" cy="187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28" y="1353277"/>
            <a:ext cx="1615342" cy="329437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 flipH="1">
            <a:off x="2703034" y="1153222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压把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2897161" y="1711653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提把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668251" y="3647122"/>
            <a:ext cx="1577724" cy="400110"/>
            <a:chOff x="4869180" y="4437063"/>
            <a:chExt cx="1577724" cy="400110"/>
          </a:xfrm>
        </p:grpSpPr>
        <p:cxnSp>
          <p:nvCxnSpPr>
            <p:cNvPr id="21" name="直接箭头连接符 20"/>
            <p:cNvCxnSpPr>
              <a:cxnSpLocks noChangeShapeType="1"/>
            </p:cNvCxnSpPr>
            <p:nvPr/>
          </p:nvCxnSpPr>
          <p:spPr bwMode="auto">
            <a:xfrm>
              <a:off x="4869180" y="4637117"/>
              <a:ext cx="960825" cy="1"/>
            </a:xfrm>
            <a:prstGeom prst="straightConnector1">
              <a:avLst/>
            </a:prstGeom>
            <a:noFill/>
            <a:ln w="25400" cmpd="sng">
              <a:solidFill>
                <a:srgbClr val="C0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矩形 21"/>
            <p:cNvSpPr/>
            <p:nvPr/>
          </p:nvSpPr>
          <p:spPr>
            <a:xfrm flipH="1">
              <a:off x="5749277" y="4437063"/>
              <a:ext cx="6976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筒体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853" y="1758465"/>
            <a:ext cx="1072989" cy="2316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115" y="1291318"/>
            <a:ext cx="1072989" cy="231668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-711519" y="1911708"/>
            <a:ext cx="1423038" cy="400110"/>
            <a:chOff x="1770258" y="3878868"/>
            <a:chExt cx="1423038" cy="400110"/>
          </a:xfrm>
        </p:grpSpPr>
        <p:cxnSp>
          <p:nvCxnSpPr>
            <p:cNvPr id="26" name="直接箭头连接符 25"/>
            <p:cNvCxnSpPr>
              <a:cxnSpLocks noChangeShapeType="1"/>
            </p:cNvCxnSpPr>
            <p:nvPr/>
          </p:nvCxnSpPr>
          <p:spPr bwMode="auto">
            <a:xfrm flipH="1">
              <a:off x="2467885" y="4078923"/>
              <a:ext cx="725411" cy="0"/>
            </a:xfrm>
            <a:prstGeom prst="straightConnector1">
              <a:avLst/>
            </a:prstGeom>
            <a:noFill/>
            <a:ln w="25400" cmpd="sng">
              <a:solidFill>
                <a:srgbClr val="C0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矩形 26"/>
            <p:cNvSpPr/>
            <p:nvPr/>
          </p:nvSpPr>
          <p:spPr>
            <a:xfrm>
              <a:off x="1770258" y="3878868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胶管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-481564" y="4147515"/>
            <a:ext cx="1423038" cy="400110"/>
            <a:chOff x="2132964" y="5913408"/>
            <a:chExt cx="1423038" cy="400110"/>
          </a:xfrm>
        </p:grpSpPr>
        <p:cxnSp>
          <p:nvCxnSpPr>
            <p:cNvPr id="29" name="直接箭头连接符 28"/>
            <p:cNvCxnSpPr>
              <a:cxnSpLocks noChangeShapeType="1"/>
              <a:endCxn id="30" idx="3"/>
            </p:cNvCxnSpPr>
            <p:nvPr/>
          </p:nvCxnSpPr>
          <p:spPr bwMode="auto">
            <a:xfrm flipH="1">
              <a:off x="2830591" y="6113463"/>
              <a:ext cx="725411" cy="0"/>
            </a:xfrm>
            <a:prstGeom prst="straightConnector1">
              <a:avLst/>
            </a:prstGeom>
            <a:noFill/>
            <a:ln w="25400" cmpd="sng">
              <a:solidFill>
                <a:srgbClr val="C0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矩形 29"/>
            <p:cNvSpPr/>
            <p:nvPr/>
          </p:nvSpPr>
          <p:spPr>
            <a:xfrm>
              <a:off x="2132964" y="5913408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喷嘴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手提式干粉灭火器的使用</a:t>
            </a:r>
            <a:endParaRPr lang="zh-CN" altLang="en-US" dirty="0"/>
          </a:p>
        </p:txBody>
      </p:sp>
      <p:pic>
        <p:nvPicPr>
          <p:cNvPr id="3" name="图片 2" descr="图片包含 文字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9" t="25436" r="8714" b="58287"/>
          <a:stretch>
            <a:fillRect/>
          </a:stretch>
        </p:blipFill>
        <p:spPr>
          <a:xfrm>
            <a:off x="467544" y="3795885"/>
            <a:ext cx="8424936" cy="128741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86000" y="672135"/>
            <a:ext cx="4572000" cy="300774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en-US" altLang="zh-CN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kumimoji="1" lang="zh-CN" altLang="en-US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、拿起灭火器，并对灭火器进行摇晃；</a:t>
            </a:r>
            <a:endParaRPr kumimoji="1" lang="en-US" altLang="zh-CN" sz="1600" b="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en-US" altLang="zh-CN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kumimoji="1" lang="zh-CN" altLang="en-US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、取下卡销，并拔出保险销；</a:t>
            </a:r>
            <a:endParaRPr kumimoji="1" lang="en-US" altLang="zh-CN" sz="1600" b="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en-US" altLang="zh-CN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kumimoji="1" lang="zh-CN" altLang="en-US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、筒体与地面垂直手握胶管喷嘴；</a:t>
            </a:r>
            <a:endParaRPr kumimoji="1" lang="zh-CN" altLang="en-US" sz="1600" b="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en-US" altLang="zh-CN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4</a:t>
            </a:r>
            <a:r>
              <a:rPr kumimoji="1" lang="zh-CN" altLang="en-US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、选择上风位置接近火点，将胶管对准火苗根部；</a:t>
            </a:r>
            <a:endParaRPr kumimoji="1" lang="zh-CN" altLang="en-US" sz="1600" b="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en-US" altLang="zh-CN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5</a:t>
            </a:r>
            <a:r>
              <a:rPr kumimoji="1" lang="zh-CN" altLang="en-US" sz="1600" b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、用力压下手柄，摇摆喷射，将干粉射入火焰根部；</a:t>
            </a:r>
            <a:endParaRPr kumimoji="1" lang="en-US" altLang="zh-CN" sz="16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None/>
            </a:pPr>
            <a:r>
              <a:rPr kumimoji="1"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注意：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灭火时要注意人站上风灭火，人离火的距离要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2-5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米</a:t>
            </a:r>
            <a:endParaRPr lang="zh-CN" altLang="en-US" sz="1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灭火器的检查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948264" y="771550"/>
            <a:ext cx="1951458" cy="4197521"/>
            <a:chOff x="8398438" y="675736"/>
            <a:chExt cx="3255978" cy="5815950"/>
          </a:xfrm>
        </p:grpSpPr>
        <p:pic>
          <p:nvPicPr>
            <p:cNvPr id="4" name="图片 3" descr="图片包含 室内, 天空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8439" y="675736"/>
              <a:ext cx="3255977" cy="217065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" name="图片 4" descr="图片包含 墙壁, 室内, 瓶子, 红色&#10;&#10;描述已自动生成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2" b="9804"/>
            <a:stretch>
              <a:fillRect/>
            </a:stretch>
          </p:blipFill>
          <p:spPr>
            <a:xfrm>
              <a:off x="8398438" y="2914886"/>
              <a:ext cx="3255977" cy="19176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333333">
                  <a:alpha val="70000"/>
                </a:srgbClr>
              </a:outerShdw>
            </a:effectLst>
          </p:spPr>
        </p:pic>
        <p:pic>
          <p:nvPicPr>
            <p:cNvPr id="6" name="图片 5" descr="图片包含 人员, 室内, 就坐&#10;&#10;描述已自动生成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8439" y="4901011"/>
              <a:ext cx="3255977" cy="15906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333333">
                  <a:alpha val="70000"/>
                </a:srgbClr>
              </a:outerShdw>
            </a:effectLst>
          </p:spPr>
        </p:pic>
      </p:grpSp>
      <p:sp>
        <p:nvSpPr>
          <p:cNvPr id="7" name="矩形 6"/>
          <p:cNvSpPr/>
          <p:nvPr/>
        </p:nvSpPr>
        <p:spPr>
          <a:xfrm>
            <a:off x="1403648" y="1125573"/>
            <a:ext cx="4572000" cy="28069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/>
              <a:t>铅封应完整，压力表指针应在绿区；</a:t>
            </a:r>
            <a:endParaRPr lang="zh-CN" altLang="en-US" sz="1800" dirty="0"/>
          </a:p>
          <a:p>
            <a:r>
              <a:rPr lang="zh-CN" altLang="en-US" sz="1800" dirty="0"/>
              <a:t>灭火器应放置在通风、干燥、无腐蚀，取用方便的地方，环境温度</a:t>
            </a:r>
            <a:r>
              <a:rPr lang="en-US" altLang="zh-CN" sz="1800" dirty="0"/>
              <a:t>-5</a:t>
            </a:r>
            <a:r>
              <a:rPr lang="zh-CN" altLang="en-US" sz="1800" dirty="0"/>
              <a:t>～</a:t>
            </a:r>
            <a:r>
              <a:rPr lang="en-US" altLang="zh-CN" sz="1800" dirty="0"/>
              <a:t>+45</a:t>
            </a:r>
            <a:r>
              <a:rPr lang="zh-CN" altLang="en-US" sz="1800" dirty="0"/>
              <a:t>度为好，避免放在高温、潮湿和有严重腐蚀场合，防止干粉灭火剂结块、分解；</a:t>
            </a:r>
            <a:endParaRPr lang="zh-CN" altLang="en-US" sz="1800" dirty="0"/>
          </a:p>
          <a:p>
            <a:r>
              <a:rPr lang="zh-CN" altLang="en-US" sz="1800" dirty="0"/>
              <a:t>灭火器可见部位防腐层应完好，无锈蚀；</a:t>
            </a:r>
            <a:endParaRPr lang="zh-CN" altLang="en-US" sz="1800" dirty="0"/>
          </a:p>
          <a:p>
            <a:r>
              <a:rPr lang="zh-CN" altLang="en-US" sz="1800" dirty="0"/>
              <a:t>灭火器可见零部件应完整、无松动、变形、锈蚀和损坏；</a:t>
            </a:r>
            <a:endParaRPr lang="zh-CN" altLang="en-US" sz="1800" dirty="0"/>
          </a:p>
          <a:p>
            <a:r>
              <a:rPr lang="zh-CN" altLang="en-US" sz="1800" dirty="0"/>
              <a:t>喷嘴及喷射软管应完整，无堵塞；</a:t>
            </a:r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消防栓的使用方法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088" y="1275606"/>
            <a:ext cx="3390301" cy="336096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89611" y="149163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/>
              <a:t>消防栓箱的门子一般由玻璃制作，紧急情况下可击碎玻璃取出水带，甩开水带后一端接水枪，一端连接消防栓，技术要求是对准卡口，顺时旋转</a:t>
            </a:r>
            <a:r>
              <a:rPr lang="en-US" altLang="zh-CN" sz="2400" dirty="0"/>
              <a:t>45</a:t>
            </a:r>
            <a:r>
              <a:rPr lang="zh-CN" altLang="en-US" sz="2400" dirty="0"/>
              <a:t>度，带子不够长度时，可另取一条按上述方法连接。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878" y="30713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>
                <a:solidFill>
                  <a:schemeClr val="tx1"/>
                </a:solidFill>
                <a:latin typeface="+mn-ea"/>
                <a:cs typeface="+mn-ea"/>
              </a:rPr>
              <a:t>从业人员的安全须知</a:t>
            </a:r>
            <a:r>
              <a:rPr lang="en-US" altLang="zh-CN">
                <a:solidFill>
                  <a:schemeClr val="tx1"/>
                </a:solidFill>
                <a:latin typeface="+mn-ea"/>
                <a:cs typeface="+mn-ea"/>
              </a:rPr>
              <a:t>_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ea"/>
              </a:rPr>
              <a:t>煤气使用安全</a:t>
            </a:r>
            <a:endParaRPr lang="zh-CN" altLang="en-US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348447" y="849582"/>
            <a:ext cx="4230118" cy="4029542"/>
            <a:chOff x="4672013" y="319087"/>
            <a:chExt cx="5959476" cy="5676901"/>
          </a:xfrm>
        </p:grpSpPr>
        <p:sp>
          <p:nvSpPr>
            <p:cNvPr id="63" name="Freeform 44"/>
            <p:cNvSpPr/>
            <p:nvPr/>
          </p:nvSpPr>
          <p:spPr bwMode="auto">
            <a:xfrm>
              <a:off x="5295901" y="3843337"/>
              <a:ext cx="2336800" cy="2133600"/>
            </a:xfrm>
            <a:custGeom>
              <a:avLst/>
              <a:gdLst>
                <a:gd name="T0" fmla="*/ 583 w 622"/>
                <a:gd name="T1" fmla="*/ 130 h 568"/>
                <a:gd name="T2" fmla="*/ 404 w 622"/>
                <a:gd name="T3" fmla="*/ 0 h 568"/>
                <a:gd name="T4" fmla="*/ 314 w 622"/>
                <a:gd name="T5" fmla="*/ 43 h 568"/>
                <a:gd name="T6" fmla="*/ 131 w 622"/>
                <a:gd name="T7" fmla="*/ 43 h 568"/>
                <a:gd name="T8" fmla="*/ 59 w 622"/>
                <a:gd name="T9" fmla="*/ 95 h 568"/>
                <a:gd name="T10" fmla="*/ 15 w 622"/>
                <a:gd name="T11" fmla="*/ 230 h 568"/>
                <a:gd name="T12" fmla="*/ 98 w 622"/>
                <a:gd name="T13" fmla="*/ 485 h 568"/>
                <a:gd name="T14" fmla="*/ 213 w 622"/>
                <a:gd name="T15" fmla="*/ 568 h 568"/>
                <a:gd name="T16" fmla="*/ 481 w 622"/>
                <a:gd name="T17" fmla="*/ 568 h 568"/>
                <a:gd name="T18" fmla="*/ 596 w 622"/>
                <a:gd name="T19" fmla="*/ 485 h 568"/>
                <a:gd name="T20" fmla="*/ 622 w 622"/>
                <a:gd name="T21" fmla="*/ 404 h 568"/>
                <a:gd name="T22" fmla="*/ 567 w 622"/>
                <a:gd name="T23" fmla="*/ 234 h 568"/>
                <a:gd name="T24" fmla="*/ 583 w 622"/>
                <a:gd name="T25" fmla="*/ 13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2" h="568">
                  <a:moveTo>
                    <a:pt x="583" y="130"/>
                  </a:moveTo>
                  <a:cubicBezTo>
                    <a:pt x="506" y="116"/>
                    <a:pt x="441" y="67"/>
                    <a:pt x="404" y="0"/>
                  </a:cubicBezTo>
                  <a:cubicBezTo>
                    <a:pt x="381" y="25"/>
                    <a:pt x="347" y="43"/>
                    <a:pt x="314" y="43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20" y="123"/>
                    <a:pt x="0" y="184"/>
                    <a:pt x="15" y="230"/>
                  </a:cubicBezTo>
                  <a:cubicBezTo>
                    <a:pt x="98" y="485"/>
                    <a:pt x="98" y="485"/>
                    <a:pt x="98" y="485"/>
                  </a:cubicBezTo>
                  <a:cubicBezTo>
                    <a:pt x="113" y="531"/>
                    <a:pt x="165" y="568"/>
                    <a:pt x="213" y="568"/>
                  </a:cubicBezTo>
                  <a:cubicBezTo>
                    <a:pt x="481" y="568"/>
                    <a:pt x="481" y="568"/>
                    <a:pt x="481" y="568"/>
                  </a:cubicBezTo>
                  <a:cubicBezTo>
                    <a:pt x="529" y="568"/>
                    <a:pt x="581" y="531"/>
                    <a:pt x="596" y="485"/>
                  </a:cubicBezTo>
                  <a:cubicBezTo>
                    <a:pt x="622" y="404"/>
                    <a:pt x="622" y="404"/>
                    <a:pt x="622" y="404"/>
                  </a:cubicBezTo>
                  <a:cubicBezTo>
                    <a:pt x="567" y="234"/>
                    <a:pt x="567" y="234"/>
                    <a:pt x="567" y="234"/>
                  </a:cubicBezTo>
                  <a:cubicBezTo>
                    <a:pt x="556" y="201"/>
                    <a:pt x="563" y="161"/>
                    <a:pt x="583" y="130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64" name="Freeform 46"/>
            <p:cNvSpPr/>
            <p:nvPr/>
          </p:nvSpPr>
          <p:spPr bwMode="auto">
            <a:xfrm>
              <a:off x="4672013" y="1525587"/>
              <a:ext cx="2279650" cy="2479675"/>
            </a:xfrm>
            <a:custGeom>
              <a:avLst/>
              <a:gdLst>
                <a:gd name="T0" fmla="*/ 540 w 607"/>
                <a:gd name="T1" fmla="*/ 496 h 660"/>
                <a:gd name="T2" fmla="*/ 607 w 607"/>
                <a:gd name="T3" fmla="*/ 324 h 660"/>
                <a:gd name="T4" fmla="*/ 546 w 607"/>
                <a:gd name="T5" fmla="*/ 255 h 660"/>
                <a:gd name="T6" fmla="*/ 490 w 607"/>
                <a:gd name="T7" fmla="*/ 81 h 660"/>
                <a:gd name="T8" fmla="*/ 418 w 607"/>
                <a:gd name="T9" fmla="*/ 29 h 660"/>
                <a:gd name="T10" fmla="*/ 275 w 607"/>
                <a:gd name="T11" fmla="*/ 29 h 660"/>
                <a:gd name="T12" fmla="*/ 59 w 607"/>
                <a:gd name="T13" fmla="*/ 186 h 660"/>
                <a:gd name="T14" fmla="*/ 15 w 607"/>
                <a:gd name="T15" fmla="*/ 321 h 660"/>
                <a:gd name="T16" fmla="*/ 98 w 607"/>
                <a:gd name="T17" fmla="*/ 576 h 660"/>
                <a:gd name="T18" fmla="*/ 213 w 607"/>
                <a:gd name="T19" fmla="*/ 660 h 660"/>
                <a:gd name="T20" fmla="*/ 297 w 607"/>
                <a:gd name="T21" fmla="*/ 660 h 660"/>
                <a:gd name="T22" fmla="*/ 480 w 607"/>
                <a:gd name="T23" fmla="*/ 660 h 660"/>
                <a:gd name="T24" fmla="*/ 570 w 607"/>
                <a:gd name="T25" fmla="*/ 617 h 660"/>
                <a:gd name="T26" fmla="*/ 543 w 607"/>
                <a:gd name="T27" fmla="*/ 537 h 660"/>
                <a:gd name="T28" fmla="*/ 540 w 607"/>
                <a:gd name="T29" fmla="*/ 496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7" h="660">
                  <a:moveTo>
                    <a:pt x="540" y="496"/>
                  </a:moveTo>
                  <a:cubicBezTo>
                    <a:pt x="540" y="430"/>
                    <a:pt x="565" y="369"/>
                    <a:pt x="607" y="324"/>
                  </a:cubicBezTo>
                  <a:cubicBezTo>
                    <a:pt x="579" y="309"/>
                    <a:pt x="555" y="284"/>
                    <a:pt x="546" y="255"/>
                  </a:cubicBezTo>
                  <a:cubicBezTo>
                    <a:pt x="490" y="81"/>
                    <a:pt x="490" y="81"/>
                    <a:pt x="490" y="81"/>
                  </a:cubicBezTo>
                  <a:cubicBezTo>
                    <a:pt x="418" y="29"/>
                    <a:pt x="418" y="29"/>
                    <a:pt x="418" y="29"/>
                  </a:cubicBezTo>
                  <a:cubicBezTo>
                    <a:pt x="378" y="0"/>
                    <a:pt x="314" y="0"/>
                    <a:pt x="275" y="29"/>
                  </a:cubicBezTo>
                  <a:cubicBezTo>
                    <a:pt x="59" y="186"/>
                    <a:pt x="59" y="186"/>
                    <a:pt x="59" y="186"/>
                  </a:cubicBezTo>
                  <a:cubicBezTo>
                    <a:pt x="20" y="214"/>
                    <a:pt x="0" y="275"/>
                    <a:pt x="15" y="321"/>
                  </a:cubicBezTo>
                  <a:cubicBezTo>
                    <a:pt x="98" y="576"/>
                    <a:pt x="98" y="576"/>
                    <a:pt x="98" y="576"/>
                  </a:cubicBezTo>
                  <a:cubicBezTo>
                    <a:pt x="112" y="622"/>
                    <a:pt x="164" y="660"/>
                    <a:pt x="213" y="660"/>
                  </a:cubicBezTo>
                  <a:cubicBezTo>
                    <a:pt x="297" y="660"/>
                    <a:pt x="297" y="660"/>
                    <a:pt x="297" y="660"/>
                  </a:cubicBezTo>
                  <a:cubicBezTo>
                    <a:pt x="480" y="660"/>
                    <a:pt x="480" y="660"/>
                    <a:pt x="480" y="660"/>
                  </a:cubicBezTo>
                  <a:cubicBezTo>
                    <a:pt x="513" y="660"/>
                    <a:pt x="547" y="642"/>
                    <a:pt x="570" y="617"/>
                  </a:cubicBezTo>
                  <a:cubicBezTo>
                    <a:pt x="557" y="592"/>
                    <a:pt x="548" y="565"/>
                    <a:pt x="543" y="537"/>
                  </a:cubicBezTo>
                  <a:cubicBezTo>
                    <a:pt x="541" y="523"/>
                    <a:pt x="540" y="510"/>
                    <a:pt x="540" y="496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65" name="Freeform 48"/>
            <p:cNvSpPr/>
            <p:nvPr/>
          </p:nvSpPr>
          <p:spPr bwMode="auto">
            <a:xfrm>
              <a:off x="7385051" y="3873500"/>
              <a:ext cx="2589213" cy="2122488"/>
            </a:xfrm>
            <a:custGeom>
              <a:avLst/>
              <a:gdLst>
                <a:gd name="T0" fmla="*/ 630 w 689"/>
                <a:gd name="T1" fmla="*/ 91 h 565"/>
                <a:gd name="T2" fmla="*/ 562 w 689"/>
                <a:gd name="T3" fmla="*/ 41 h 565"/>
                <a:gd name="T4" fmla="*/ 383 w 689"/>
                <a:gd name="T5" fmla="*/ 41 h 565"/>
                <a:gd name="T6" fmla="*/ 294 w 689"/>
                <a:gd name="T7" fmla="*/ 0 h 565"/>
                <a:gd name="T8" fmla="*/ 110 w 689"/>
                <a:gd name="T9" fmla="*/ 124 h 565"/>
                <a:gd name="T10" fmla="*/ 73 w 689"/>
                <a:gd name="T11" fmla="*/ 126 h 565"/>
                <a:gd name="T12" fmla="*/ 27 w 689"/>
                <a:gd name="T13" fmla="*/ 122 h 565"/>
                <a:gd name="T14" fmla="*/ 11 w 689"/>
                <a:gd name="T15" fmla="*/ 226 h 565"/>
                <a:gd name="T16" fmla="*/ 66 w 689"/>
                <a:gd name="T17" fmla="*/ 396 h 565"/>
                <a:gd name="T18" fmla="*/ 94 w 689"/>
                <a:gd name="T19" fmla="*/ 481 h 565"/>
                <a:gd name="T20" fmla="*/ 209 w 689"/>
                <a:gd name="T21" fmla="*/ 565 h 565"/>
                <a:gd name="T22" fmla="*/ 477 w 689"/>
                <a:gd name="T23" fmla="*/ 565 h 565"/>
                <a:gd name="T24" fmla="*/ 592 w 689"/>
                <a:gd name="T25" fmla="*/ 481 h 565"/>
                <a:gd name="T26" fmla="*/ 674 w 689"/>
                <a:gd name="T27" fmla="*/ 226 h 565"/>
                <a:gd name="T28" fmla="*/ 630 w 689"/>
                <a:gd name="T29" fmla="*/ 9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9" h="565">
                  <a:moveTo>
                    <a:pt x="630" y="91"/>
                  </a:moveTo>
                  <a:cubicBezTo>
                    <a:pt x="562" y="41"/>
                    <a:pt x="562" y="41"/>
                    <a:pt x="562" y="41"/>
                  </a:cubicBezTo>
                  <a:cubicBezTo>
                    <a:pt x="383" y="41"/>
                    <a:pt x="383" y="41"/>
                    <a:pt x="383" y="41"/>
                  </a:cubicBezTo>
                  <a:cubicBezTo>
                    <a:pt x="351" y="41"/>
                    <a:pt x="317" y="24"/>
                    <a:pt x="294" y="0"/>
                  </a:cubicBezTo>
                  <a:cubicBezTo>
                    <a:pt x="255" y="65"/>
                    <a:pt x="189" y="112"/>
                    <a:pt x="110" y="124"/>
                  </a:cubicBezTo>
                  <a:cubicBezTo>
                    <a:pt x="98" y="125"/>
                    <a:pt x="86" y="126"/>
                    <a:pt x="73" y="126"/>
                  </a:cubicBezTo>
                  <a:cubicBezTo>
                    <a:pt x="57" y="126"/>
                    <a:pt x="42" y="125"/>
                    <a:pt x="27" y="122"/>
                  </a:cubicBezTo>
                  <a:cubicBezTo>
                    <a:pt x="7" y="153"/>
                    <a:pt x="0" y="193"/>
                    <a:pt x="11" y="226"/>
                  </a:cubicBezTo>
                  <a:cubicBezTo>
                    <a:pt x="66" y="396"/>
                    <a:pt x="66" y="396"/>
                    <a:pt x="66" y="396"/>
                  </a:cubicBezTo>
                  <a:cubicBezTo>
                    <a:pt x="94" y="481"/>
                    <a:pt x="94" y="481"/>
                    <a:pt x="94" y="481"/>
                  </a:cubicBezTo>
                  <a:cubicBezTo>
                    <a:pt x="109" y="527"/>
                    <a:pt x="160" y="565"/>
                    <a:pt x="209" y="565"/>
                  </a:cubicBezTo>
                  <a:cubicBezTo>
                    <a:pt x="477" y="565"/>
                    <a:pt x="477" y="565"/>
                    <a:pt x="477" y="565"/>
                  </a:cubicBezTo>
                  <a:cubicBezTo>
                    <a:pt x="525" y="565"/>
                    <a:pt x="577" y="527"/>
                    <a:pt x="592" y="481"/>
                  </a:cubicBezTo>
                  <a:cubicBezTo>
                    <a:pt x="674" y="226"/>
                    <a:pt x="674" y="226"/>
                    <a:pt x="674" y="226"/>
                  </a:cubicBezTo>
                  <a:cubicBezTo>
                    <a:pt x="689" y="180"/>
                    <a:pt x="669" y="119"/>
                    <a:pt x="630" y="91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66" name="Freeform 50"/>
            <p:cNvSpPr/>
            <p:nvPr/>
          </p:nvSpPr>
          <p:spPr bwMode="auto">
            <a:xfrm>
              <a:off x="6354763" y="319087"/>
              <a:ext cx="2608263" cy="2422525"/>
            </a:xfrm>
            <a:custGeom>
              <a:avLst/>
              <a:gdLst>
                <a:gd name="T0" fmla="*/ 635 w 694"/>
                <a:gd name="T1" fmla="*/ 186 h 645"/>
                <a:gd name="T2" fmla="*/ 418 w 694"/>
                <a:gd name="T3" fmla="*/ 29 h 645"/>
                <a:gd name="T4" fmla="*/ 276 w 694"/>
                <a:gd name="T5" fmla="*/ 29 h 645"/>
                <a:gd name="T6" fmla="*/ 59 w 694"/>
                <a:gd name="T7" fmla="*/ 186 h 645"/>
                <a:gd name="T8" fmla="*/ 15 w 694"/>
                <a:gd name="T9" fmla="*/ 321 h 645"/>
                <a:gd name="T10" fmla="*/ 42 w 694"/>
                <a:gd name="T11" fmla="*/ 402 h 645"/>
                <a:gd name="T12" fmla="*/ 98 w 694"/>
                <a:gd name="T13" fmla="*/ 576 h 645"/>
                <a:gd name="T14" fmla="*/ 159 w 694"/>
                <a:gd name="T15" fmla="*/ 645 h 645"/>
                <a:gd name="T16" fmla="*/ 233 w 694"/>
                <a:gd name="T17" fmla="*/ 589 h 645"/>
                <a:gd name="T18" fmla="*/ 347 w 694"/>
                <a:gd name="T19" fmla="*/ 562 h 645"/>
                <a:gd name="T20" fmla="*/ 458 w 694"/>
                <a:gd name="T21" fmla="*/ 587 h 645"/>
                <a:gd name="T22" fmla="*/ 535 w 694"/>
                <a:gd name="T23" fmla="*/ 645 h 645"/>
                <a:gd name="T24" fmla="*/ 596 w 694"/>
                <a:gd name="T25" fmla="*/ 576 h 645"/>
                <a:gd name="T26" fmla="*/ 651 w 694"/>
                <a:gd name="T27" fmla="*/ 406 h 645"/>
                <a:gd name="T28" fmla="*/ 679 w 694"/>
                <a:gd name="T29" fmla="*/ 321 h 645"/>
                <a:gd name="T30" fmla="*/ 635 w 694"/>
                <a:gd name="T31" fmla="*/ 186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4" h="645">
                  <a:moveTo>
                    <a:pt x="635" y="186"/>
                  </a:moveTo>
                  <a:cubicBezTo>
                    <a:pt x="418" y="29"/>
                    <a:pt x="418" y="29"/>
                    <a:pt x="418" y="29"/>
                  </a:cubicBezTo>
                  <a:cubicBezTo>
                    <a:pt x="379" y="0"/>
                    <a:pt x="315" y="0"/>
                    <a:pt x="276" y="29"/>
                  </a:cubicBezTo>
                  <a:cubicBezTo>
                    <a:pt x="59" y="186"/>
                    <a:pt x="59" y="186"/>
                    <a:pt x="59" y="186"/>
                  </a:cubicBezTo>
                  <a:cubicBezTo>
                    <a:pt x="20" y="215"/>
                    <a:pt x="0" y="275"/>
                    <a:pt x="15" y="321"/>
                  </a:cubicBezTo>
                  <a:cubicBezTo>
                    <a:pt x="42" y="402"/>
                    <a:pt x="42" y="402"/>
                    <a:pt x="42" y="402"/>
                  </a:cubicBezTo>
                  <a:cubicBezTo>
                    <a:pt x="98" y="576"/>
                    <a:pt x="98" y="576"/>
                    <a:pt x="98" y="576"/>
                  </a:cubicBezTo>
                  <a:cubicBezTo>
                    <a:pt x="107" y="605"/>
                    <a:pt x="131" y="630"/>
                    <a:pt x="159" y="645"/>
                  </a:cubicBezTo>
                  <a:cubicBezTo>
                    <a:pt x="180" y="622"/>
                    <a:pt x="205" y="603"/>
                    <a:pt x="233" y="589"/>
                  </a:cubicBezTo>
                  <a:cubicBezTo>
                    <a:pt x="268" y="572"/>
                    <a:pt x="306" y="562"/>
                    <a:pt x="347" y="562"/>
                  </a:cubicBezTo>
                  <a:cubicBezTo>
                    <a:pt x="387" y="562"/>
                    <a:pt x="424" y="571"/>
                    <a:pt x="458" y="587"/>
                  </a:cubicBezTo>
                  <a:cubicBezTo>
                    <a:pt x="487" y="601"/>
                    <a:pt x="514" y="621"/>
                    <a:pt x="535" y="645"/>
                  </a:cubicBezTo>
                  <a:cubicBezTo>
                    <a:pt x="563" y="630"/>
                    <a:pt x="587" y="605"/>
                    <a:pt x="596" y="576"/>
                  </a:cubicBezTo>
                  <a:cubicBezTo>
                    <a:pt x="651" y="406"/>
                    <a:pt x="651" y="406"/>
                    <a:pt x="651" y="406"/>
                  </a:cubicBezTo>
                  <a:cubicBezTo>
                    <a:pt x="679" y="321"/>
                    <a:pt x="679" y="321"/>
                    <a:pt x="679" y="321"/>
                  </a:cubicBezTo>
                  <a:cubicBezTo>
                    <a:pt x="694" y="275"/>
                    <a:pt x="674" y="215"/>
                    <a:pt x="635" y="186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67" name="Freeform 52"/>
            <p:cNvSpPr/>
            <p:nvPr/>
          </p:nvSpPr>
          <p:spPr bwMode="auto">
            <a:xfrm>
              <a:off x="8366126" y="1550987"/>
              <a:ext cx="2265363" cy="2476500"/>
            </a:xfrm>
            <a:custGeom>
              <a:avLst/>
              <a:gdLst>
                <a:gd name="T0" fmla="*/ 544 w 603"/>
                <a:gd name="T1" fmla="*/ 186 h 659"/>
                <a:gd name="T2" fmla="*/ 327 w 603"/>
                <a:gd name="T3" fmla="*/ 28 h 659"/>
                <a:gd name="T4" fmla="*/ 185 w 603"/>
                <a:gd name="T5" fmla="*/ 28 h 659"/>
                <a:gd name="T6" fmla="*/ 116 w 603"/>
                <a:gd name="T7" fmla="*/ 78 h 659"/>
                <a:gd name="T8" fmla="*/ 61 w 603"/>
                <a:gd name="T9" fmla="*/ 248 h 659"/>
                <a:gd name="T10" fmla="*/ 0 w 603"/>
                <a:gd name="T11" fmla="*/ 317 h 659"/>
                <a:gd name="T12" fmla="*/ 67 w 603"/>
                <a:gd name="T13" fmla="*/ 489 h 659"/>
                <a:gd name="T14" fmla="*/ 64 w 603"/>
                <a:gd name="T15" fmla="*/ 531 h 659"/>
                <a:gd name="T16" fmla="*/ 33 w 603"/>
                <a:gd name="T17" fmla="*/ 618 h 659"/>
                <a:gd name="T18" fmla="*/ 122 w 603"/>
                <a:gd name="T19" fmla="*/ 659 h 659"/>
                <a:gd name="T20" fmla="*/ 301 w 603"/>
                <a:gd name="T21" fmla="*/ 659 h 659"/>
                <a:gd name="T22" fmla="*/ 390 w 603"/>
                <a:gd name="T23" fmla="*/ 659 h 659"/>
                <a:gd name="T24" fmla="*/ 505 w 603"/>
                <a:gd name="T25" fmla="*/ 576 h 659"/>
                <a:gd name="T26" fmla="*/ 588 w 603"/>
                <a:gd name="T27" fmla="*/ 321 h 659"/>
                <a:gd name="T28" fmla="*/ 544 w 603"/>
                <a:gd name="T29" fmla="*/ 186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3" h="659">
                  <a:moveTo>
                    <a:pt x="544" y="186"/>
                  </a:moveTo>
                  <a:cubicBezTo>
                    <a:pt x="327" y="28"/>
                    <a:pt x="327" y="28"/>
                    <a:pt x="327" y="28"/>
                  </a:cubicBezTo>
                  <a:cubicBezTo>
                    <a:pt x="288" y="0"/>
                    <a:pt x="224" y="0"/>
                    <a:pt x="185" y="28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61" y="248"/>
                    <a:pt x="61" y="248"/>
                    <a:pt x="61" y="248"/>
                  </a:cubicBezTo>
                  <a:cubicBezTo>
                    <a:pt x="52" y="277"/>
                    <a:pt x="28" y="302"/>
                    <a:pt x="0" y="317"/>
                  </a:cubicBezTo>
                  <a:cubicBezTo>
                    <a:pt x="42" y="362"/>
                    <a:pt x="67" y="423"/>
                    <a:pt x="67" y="489"/>
                  </a:cubicBezTo>
                  <a:cubicBezTo>
                    <a:pt x="67" y="504"/>
                    <a:pt x="66" y="518"/>
                    <a:pt x="64" y="531"/>
                  </a:cubicBezTo>
                  <a:cubicBezTo>
                    <a:pt x="59" y="562"/>
                    <a:pt x="48" y="591"/>
                    <a:pt x="33" y="618"/>
                  </a:cubicBezTo>
                  <a:cubicBezTo>
                    <a:pt x="56" y="642"/>
                    <a:pt x="90" y="659"/>
                    <a:pt x="122" y="659"/>
                  </a:cubicBezTo>
                  <a:cubicBezTo>
                    <a:pt x="301" y="659"/>
                    <a:pt x="301" y="659"/>
                    <a:pt x="301" y="659"/>
                  </a:cubicBezTo>
                  <a:cubicBezTo>
                    <a:pt x="390" y="659"/>
                    <a:pt x="390" y="659"/>
                    <a:pt x="390" y="659"/>
                  </a:cubicBezTo>
                  <a:cubicBezTo>
                    <a:pt x="438" y="659"/>
                    <a:pt x="490" y="622"/>
                    <a:pt x="505" y="576"/>
                  </a:cubicBezTo>
                  <a:cubicBezTo>
                    <a:pt x="588" y="321"/>
                    <a:pt x="588" y="321"/>
                    <a:pt x="588" y="321"/>
                  </a:cubicBezTo>
                  <a:cubicBezTo>
                    <a:pt x="603" y="275"/>
                    <a:pt x="583" y="214"/>
                    <a:pt x="544" y="186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4219688" y="1455143"/>
            <a:ext cx="5373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30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01</a:t>
            </a:r>
            <a:endParaRPr lang="zh-CN" altLang="en-US" sz="30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291486" y="3848839"/>
            <a:ext cx="5838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30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04</a:t>
            </a:r>
            <a:endParaRPr lang="zh-CN" altLang="en-US" sz="30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936140" y="2394729"/>
            <a:ext cx="5982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30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05</a:t>
            </a:r>
            <a:endParaRPr lang="zh-CN" altLang="en-US" sz="30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462934" y="2405145"/>
            <a:ext cx="5838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30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02</a:t>
            </a:r>
            <a:endParaRPr lang="zh-CN" altLang="en-US" sz="30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895610" y="3815150"/>
            <a:ext cx="5950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30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03</a:t>
            </a:r>
            <a:endParaRPr lang="zh-CN" altLang="en-US" sz="30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grpSp>
        <p:nvGrpSpPr>
          <p:cNvPr id="78" name="组合 77"/>
          <p:cNvGrpSpPr>
            <a:grpSpLocks noChangeAspect="1"/>
          </p:cNvGrpSpPr>
          <p:nvPr/>
        </p:nvGrpSpPr>
        <p:grpSpPr>
          <a:xfrm>
            <a:off x="4100999" y="2673665"/>
            <a:ext cx="761909" cy="652333"/>
            <a:chOff x="2162176" y="-104775"/>
            <a:chExt cx="1655763" cy="1417638"/>
          </a:xfrm>
          <a:solidFill>
            <a:schemeClr val="accent1"/>
          </a:solidFill>
        </p:grpSpPr>
        <p:sp>
          <p:nvSpPr>
            <p:cNvPr id="79" name="Freeform 3767"/>
            <p:cNvSpPr/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80" name="Freeform 3768"/>
            <p:cNvSpPr/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6792129" y="2466329"/>
            <a:ext cx="1884327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b="0">
                <a:ea typeface="+mn-ea"/>
                <a:cs typeface="+mn-ea"/>
              </a:rPr>
              <a:t>严格遵守先点火、后开气的“火等气”的操作步骤。</a:t>
            </a:r>
            <a:endParaRPr lang="zh-CN" altLang="en-US" sz="1200" b="0">
              <a:ea typeface="+mn-ea"/>
              <a:cs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228184" y="3815150"/>
            <a:ext cx="2154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b="0">
                <a:ea typeface="+mn-ea"/>
                <a:cs typeface="+mn-ea"/>
              </a:rPr>
              <a:t>发现煤气泄漏，应立即关闭煤气阀门并通风，不要吸烟、开灯或关灯、打手机、起动电气设备。</a:t>
            </a:r>
            <a:endParaRPr lang="zh-CN" altLang="en-US" sz="1200" b="0">
              <a:ea typeface="+mn-ea"/>
              <a:cs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57910" y="3664173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ea typeface="+mn-ea"/>
                <a:cs typeface="+mn-ea"/>
              </a:rPr>
              <a:t>定期检查煤气管道接口的橡胶软管，发现送动、压扁、老化等要及时更换。</a:t>
            </a:r>
            <a:endParaRPr lang="zh-CN" altLang="en-US" sz="1200" b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68736" y="2628613"/>
            <a:ext cx="164528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b="0">
                <a:ea typeface="+mn-ea"/>
                <a:cs typeface="+mn-ea"/>
              </a:rPr>
              <a:t>下班前要进行安全检查，关闭阀门。</a:t>
            </a:r>
            <a:endParaRPr lang="zh-CN" altLang="en-US" sz="1200" b="0">
              <a:ea typeface="+mn-ea"/>
              <a:cs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648262" y="923952"/>
            <a:ext cx="2017594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b="0">
                <a:ea typeface="+mn-ea"/>
                <a:cs typeface="+mn-ea"/>
              </a:rPr>
              <a:t>不得在煤气管道附近堆放易燃易爆物品。</a:t>
            </a:r>
            <a:endParaRPr lang="zh-CN" altLang="en-US" sz="1200" b="0">
              <a:ea typeface="+mn-ea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2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3" nodeType="with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4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6" nodeType="after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5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7" nodeType="with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8" nodeType="with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9" nodeType="with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0" grpId="1"/>
      <p:bldP spid="72" grpId="2"/>
      <p:bldP spid="74" grpId="3"/>
      <p:bldP spid="76" grpId="4"/>
      <p:bldP spid="81" grpId="5"/>
      <p:bldP spid="82" grpId="6"/>
      <p:bldP spid="83" grpId="7"/>
      <p:bldP spid="84" grpId="8"/>
      <p:bldP spid="85" grpId="9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802" y="61076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烫伤急救处理</a:t>
            </a:r>
            <a:r>
              <a:rPr lang="en-US" altLang="zh-CN" dirty="0">
                <a:solidFill>
                  <a:schemeClr val="tx1"/>
                </a:solidFill>
                <a:ea typeface="+mn-ea"/>
                <a:cs typeface="+mn-ea"/>
              </a:rPr>
              <a:t>——“</a:t>
            </a: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冷却法”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10359" y="1454722"/>
            <a:ext cx="64055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000">
                <a:latin typeface="+mn-ea"/>
                <a:ea typeface="+mn-ea"/>
                <a:cs typeface="+mn-ea"/>
              </a:rPr>
              <a:t>烫伤刚发生的几分钟内要处理得当</a:t>
            </a:r>
            <a:endParaRPr lang="zh-CN" altLang="en-US" sz="2000">
              <a:ea typeface="+mn-ea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025364" y="1954404"/>
            <a:ext cx="6512334" cy="1865527"/>
          </a:xfrm>
          <a:prstGeom prst="roundRect">
            <a:avLst>
              <a:gd name="adj" fmla="val 6679"/>
            </a:avLst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83768" y="2067694"/>
            <a:ext cx="583790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小面积烫伤、轻度烧伤，立即冷水冲洗</a:t>
            </a:r>
            <a:r>
              <a:rPr lang="en-US" altLang="zh-CN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15</a:t>
            </a: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～</a:t>
            </a:r>
            <a:r>
              <a:rPr lang="en-US" altLang="zh-CN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30</a:t>
            </a: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分钟，干纱布外敷。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83768" y="2441796"/>
            <a:ext cx="5837907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已起水疱、皮肤已破，不可用水冲或将水疱弄破。衣服粘连应剪去伤口周围衣服，及时用冰袋降温。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210359" y="2258647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210360" y="2681420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67421" y="3054768"/>
            <a:ext cx="5837907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zh-CN" altLang="en-US" sz="1200" b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大面积或重度烫伤，不可擅自涂抹任何东西，应保持创面清洁完整，用清洁衣物或毛巾盖住伤口，立即请医生处理。</a:t>
            </a:r>
            <a:endParaRPr lang="zh-CN" altLang="en-US" sz="1200" b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225421" y="3284618"/>
            <a:ext cx="144016" cy="144000"/>
          </a:xfrm>
          <a:prstGeom prst="roundRect">
            <a:avLst/>
          </a:prstGeom>
          <a:solidFill>
            <a:schemeClr val="accent1"/>
          </a:soli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endParaRPr lang="zh-CN" altLang="en-US" sz="1400">
              <a:solidFill>
                <a:schemeClr val="tx2"/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" y="3040750"/>
            <a:ext cx="2290640" cy="20887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grpId="4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4" presetClass="entr" presetSubtype="10" fill="hold" grpId="2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42" presetClass="entr" presetSubtype="0" fill="hold" grpId="5" nodeType="after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4" presetClass="entr" presetSubtype="10" fill="hold" grpId="3" nodeType="after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42" presetClass="entr" presetSubtype="0" fill="hold" grpId="7" nodeType="after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14" presetClass="entr" presetSubtype="10" fill="hold" grpId="6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17" grpId="2"/>
      <p:bldP spid="18" grpId="3"/>
      <p:bldP spid="20" grpId="4" animBg="1"/>
      <p:bldP spid="21" grpId="5" animBg="1"/>
      <p:bldP spid="23" grpId="6"/>
      <p:bldP spid="24" grpId="7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61802" y="61220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a typeface="+mn-ea"/>
                <a:cs typeface="+mn-ea"/>
              </a:rPr>
              <a:t>预防滑倒及摔倒安全措施</a:t>
            </a:r>
            <a:endParaRPr lang="zh-CN" altLang="en-US" dirty="0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788024" y="1707654"/>
            <a:ext cx="3596841" cy="2564840"/>
            <a:chOff x="4966155" y="1751924"/>
            <a:chExt cx="3596841" cy="2564840"/>
          </a:xfrm>
        </p:grpSpPr>
        <p:grpSp>
          <p:nvGrpSpPr>
            <p:cNvPr id="5" name="组合 4"/>
            <p:cNvGrpSpPr/>
            <p:nvPr/>
          </p:nvGrpSpPr>
          <p:grpSpPr>
            <a:xfrm>
              <a:off x="4980715" y="1751924"/>
              <a:ext cx="421788" cy="421788"/>
              <a:chOff x="6966645" y="1227503"/>
              <a:chExt cx="764658" cy="76465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966645" y="1227503"/>
                <a:ext cx="764658" cy="7646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400" b="0">
                  <a:solidFill>
                    <a:schemeClr val="tx1"/>
                  </a:solidFill>
                  <a:cs typeface="+mn-ea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165806" y="1483039"/>
                <a:ext cx="403650" cy="242190"/>
                <a:chOff x="11609388" y="1325564"/>
                <a:chExt cx="333375" cy="200025"/>
              </a:xfrm>
            </p:grpSpPr>
            <p:sp>
              <p:nvSpPr>
                <p:cNvPr id="33" name="Freeform 543"/>
                <p:cNvSpPr/>
                <p:nvPr/>
              </p:nvSpPr>
              <p:spPr bwMode="auto">
                <a:xfrm>
                  <a:off x="11609388" y="1455739"/>
                  <a:ext cx="333375" cy="69850"/>
                </a:xfrm>
                <a:custGeom>
                  <a:avLst/>
                  <a:gdLst>
                    <a:gd name="T0" fmla="*/ 61 w 210"/>
                    <a:gd name="T1" fmla="*/ 44 h 44"/>
                    <a:gd name="T2" fmla="*/ 210 w 210"/>
                    <a:gd name="T3" fmla="*/ 44 h 44"/>
                    <a:gd name="T4" fmla="*/ 177 w 210"/>
                    <a:gd name="T5" fmla="*/ 20 h 44"/>
                    <a:gd name="T6" fmla="*/ 61 w 210"/>
                    <a:gd name="T7" fmla="*/ 20 h 44"/>
                    <a:gd name="T8" fmla="*/ 55 w 210"/>
                    <a:gd name="T9" fmla="*/ 20 h 44"/>
                    <a:gd name="T10" fmla="*/ 51 w 210"/>
                    <a:gd name="T11" fmla="*/ 17 h 44"/>
                    <a:gd name="T12" fmla="*/ 27 w 210"/>
                    <a:gd name="T13" fmla="*/ 0 h 44"/>
                    <a:gd name="T14" fmla="*/ 0 w 210"/>
                    <a:gd name="T15" fmla="*/ 0 h 44"/>
                    <a:gd name="T16" fmla="*/ 61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61" y="44"/>
                      </a:moveTo>
                      <a:lnTo>
                        <a:pt x="210" y="44"/>
                      </a:ln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34" name="Freeform 544"/>
                <p:cNvSpPr/>
                <p:nvPr/>
              </p:nvSpPr>
              <p:spPr bwMode="auto">
                <a:xfrm>
                  <a:off x="11609388" y="1390651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77 w 210"/>
                    <a:gd name="T3" fmla="*/ 20 h 44"/>
                    <a:gd name="T4" fmla="*/ 61 w 210"/>
                    <a:gd name="T5" fmla="*/ 20 h 44"/>
                    <a:gd name="T6" fmla="*/ 55 w 210"/>
                    <a:gd name="T7" fmla="*/ 20 h 44"/>
                    <a:gd name="T8" fmla="*/ 51 w 210"/>
                    <a:gd name="T9" fmla="*/ 17 h 44"/>
                    <a:gd name="T10" fmla="*/ 27 w 210"/>
                    <a:gd name="T11" fmla="*/ 0 h 44"/>
                    <a:gd name="T12" fmla="*/ 0 w 210"/>
                    <a:gd name="T13" fmla="*/ 0 h 44"/>
                    <a:gd name="T14" fmla="*/ 61 w 210"/>
                    <a:gd name="T15" fmla="*/ 44 h 44"/>
                    <a:gd name="T16" fmla="*/ 210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35" name="Freeform 545"/>
                <p:cNvSpPr/>
                <p:nvPr/>
              </p:nvSpPr>
              <p:spPr bwMode="auto">
                <a:xfrm>
                  <a:off x="11609388" y="1325564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49 w 210"/>
                    <a:gd name="T3" fmla="*/ 0 h 44"/>
                    <a:gd name="T4" fmla="*/ 0 w 210"/>
                    <a:gd name="T5" fmla="*/ 0 h 44"/>
                    <a:gd name="T6" fmla="*/ 61 w 210"/>
                    <a:gd name="T7" fmla="*/ 44 h 44"/>
                    <a:gd name="T8" fmla="*/ 210 w 210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49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</p:grpSp>
        </p:grpSp>
        <p:sp>
          <p:nvSpPr>
            <p:cNvPr id="7" name="矩形 6"/>
            <p:cNvSpPr/>
            <p:nvPr/>
          </p:nvSpPr>
          <p:spPr>
            <a:xfrm>
              <a:off x="5532183" y="1809005"/>
              <a:ext cx="2441694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600" b="0">
                  <a:latin typeface="+mn-ea"/>
                  <a:ea typeface="+mn-ea"/>
                  <a:cs typeface="+mn-ea"/>
                </a:rPr>
                <a:t>液体溢出，迅速擦干净。</a:t>
              </a:r>
              <a:endParaRPr lang="zh-CN" altLang="en-US" sz="1600" b="0">
                <a:latin typeface="+mn-ea"/>
                <a:ea typeface="+mn-ea"/>
                <a:cs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003804" y="2444906"/>
              <a:ext cx="421788" cy="421788"/>
              <a:chOff x="7369662" y="2369998"/>
              <a:chExt cx="764658" cy="76465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7369662" y="2369998"/>
                <a:ext cx="764658" cy="764658"/>
              </a:xfrm>
              <a:prstGeom prst="ellipse">
                <a:avLst/>
              </a:prstGeom>
              <a:solidFill>
                <a:srgbClr val="D5581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400" b="0">
                  <a:solidFill>
                    <a:schemeClr val="tx1"/>
                  </a:solidFill>
                  <a:cs typeface="+mn-ea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7628917" y="2518769"/>
                <a:ext cx="247957" cy="405573"/>
                <a:chOff x="10336213" y="2595564"/>
                <a:chExt cx="204788" cy="334963"/>
              </a:xfrm>
            </p:grpSpPr>
            <p:sp>
              <p:nvSpPr>
                <p:cNvPr id="28" name="Freeform 556"/>
                <p:cNvSpPr/>
                <p:nvPr/>
              </p:nvSpPr>
              <p:spPr bwMode="auto">
                <a:xfrm>
                  <a:off x="10515601" y="2595564"/>
                  <a:ext cx="9525" cy="0"/>
                </a:xfrm>
                <a:custGeom>
                  <a:avLst/>
                  <a:gdLst>
                    <a:gd name="T0" fmla="*/ 0 w 6"/>
                    <a:gd name="T1" fmla="*/ 6 w 6"/>
                    <a:gd name="T2" fmla="*/ 0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29" name="Line 557"/>
                <p:cNvSpPr>
                  <a:spLocks noChangeShapeType="1"/>
                </p:cNvSpPr>
                <p:nvPr/>
              </p:nvSpPr>
              <p:spPr bwMode="auto">
                <a:xfrm>
                  <a:off x="10515601" y="2595564"/>
                  <a:ext cx="9525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30" name="Freeform 558"/>
                <p:cNvSpPr>
                  <a:spLocks noEditPoints="1"/>
                </p:cNvSpPr>
                <p:nvPr/>
              </p:nvSpPr>
              <p:spPr bwMode="auto">
                <a:xfrm>
                  <a:off x="10336213" y="2595564"/>
                  <a:ext cx="204788" cy="334963"/>
                </a:xfrm>
                <a:custGeom>
                  <a:avLst/>
                  <a:gdLst>
                    <a:gd name="T0" fmla="*/ 155 w 176"/>
                    <a:gd name="T1" fmla="*/ 0 h 289"/>
                    <a:gd name="T2" fmla="*/ 22 w 176"/>
                    <a:gd name="T3" fmla="*/ 0 h 289"/>
                    <a:gd name="T4" fmla="*/ 0 w 176"/>
                    <a:gd name="T5" fmla="*/ 21 h 289"/>
                    <a:gd name="T6" fmla="*/ 0 w 176"/>
                    <a:gd name="T7" fmla="*/ 267 h 289"/>
                    <a:gd name="T8" fmla="*/ 22 w 176"/>
                    <a:gd name="T9" fmla="*/ 289 h 289"/>
                    <a:gd name="T10" fmla="*/ 155 w 176"/>
                    <a:gd name="T11" fmla="*/ 289 h 289"/>
                    <a:gd name="T12" fmla="*/ 176 w 176"/>
                    <a:gd name="T13" fmla="*/ 267 h 289"/>
                    <a:gd name="T14" fmla="*/ 176 w 176"/>
                    <a:gd name="T15" fmla="*/ 21 h 289"/>
                    <a:gd name="T16" fmla="*/ 155 w 176"/>
                    <a:gd name="T17" fmla="*/ 0 h 289"/>
                    <a:gd name="T18" fmla="*/ 88 w 176"/>
                    <a:gd name="T19" fmla="*/ 274 h 289"/>
                    <a:gd name="T20" fmla="*/ 75 w 176"/>
                    <a:gd name="T21" fmla="*/ 261 h 289"/>
                    <a:gd name="T22" fmla="*/ 88 w 176"/>
                    <a:gd name="T23" fmla="*/ 247 h 289"/>
                    <a:gd name="T24" fmla="*/ 102 w 176"/>
                    <a:gd name="T25" fmla="*/ 261 h 289"/>
                    <a:gd name="T26" fmla="*/ 88 w 176"/>
                    <a:gd name="T27" fmla="*/ 274 h 289"/>
                    <a:gd name="T28" fmla="*/ 160 w 176"/>
                    <a:gd name="T29" fmla="*/ 233 h 289"/>
                    <a:gd name="T30" fmla="*/ 16 w 176"/>
                    <a:gd name="T31" fmla="*/ 233 h 289"/>
                    <a:gd name="T32" fmla="*/ 16 w 176"/>
                    <a:gd name="T33" fmla="*/ 56 h 289"/>
                    <a:gd name="T34" fmla="*/ 160 w 176"/>
                    <a:gd name="T35" fmla="*/ 56 h 289"/>
                    <a:gd name="T36" fmla="*/ 160 w 176"/>
                    <a:gd name="T37" fmla="*/ 233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76" h="289">
                      <a:moveTo>
                        <a:pt x="155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267"/>
                        <a:pt x="0" y="267"/>
                        <a:pt x="0" y="267"/>
                      </a:cubicBezTo>
                      <a:cubicBezTo>
                        <a:pt x="0" y="279"/>
                        <a:pt x="10" y="289"/>
                        <a:pt x="22" y="289"/>
                      </a:cubicBezTo>
                      <a:cubicBezTo>
                        <a:pt x="155" y="289"/>
                        <a:pt x="155" y="289"/>
                        <a:pt x="155" y="289"/>
                      </a:cubicBezTo>
                      <a:cubicBezTo>
                        <a:pt x="167" y="289"/>
                        <a:pt x="176" y="279"/>
                        <a:pt x="176" y="267"/>
                      </a:cubicBezTo>
                      <a:cubicBezTo>
                        <a:pt x="176" y="21"/>
                        <a:pt x="176" y="21"/>
                        <a:pt x="176" y="21"/>
                      </a:cubicBezTo>
                      <a:cubicBezTo>
                        <a:pt x="176" y="9"/>
                        <a:pt x="167" y="0"/>
                        <a:pt x="155" y="0"/>
                      </a:cubicBezTo>
                      <a:close/>
                      <a:moveTo>
                        <a:pt x="88" y="274"/>
                      </a:moveTo>
                      <a:cubicBezTo>
                        <a:pt x="81" y="274"/>
                        <a:pt x="75" y="268"/>
                        <a:pt x="75" y="261"/>
                      </a:cubicBezTo>
                      <a:cubicBezTo>
                        <a:pt x="75" y="253"/>
                        <a:pt x="81" y="247"/>
                        <a:pt x="88" y="247"/>
                      </a:cubicBezTo>
                      <a:cubicBezTo>
                        <a:pt x="96" y="247"/>
                        <a:pt x="102" y="253"/>
                        <a:pt x="102" y="261"/>
                      </a:cubicBezTo>
                      <a:cubicBezTo>
                        <a:pt x="102" y="268"/>
                        <a:pt x="96" y="274"/>
                        <a:pt x="88" y="274"/>
                      </a:cubicBezTo>
                      <a:close/>
                      <a:moveTo>
                        <a:pt x="160" y="233"/>
                      </a:moveTo>
                      <a:cubicBezTo>
                        <a:pt x="16" y="233"/>
                        <a:pt x="16" y="233"/>
                        <a:pt x="16" y="233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0" y="56"/>
                        <a:pt x="160" y="56"/>
                        <a:pt x="160" y="56"/>
                      </a:cubicBezTo>
                      <a:lnTo>
                        <a:pt x="160" y="23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</p:grpSp>
        </p:grpSp>
        <p:sp>
          <p:nvSpPr>
            <p:cNvPr id="10" name="矩形 9"/>
            <p:cNvSpPr/>
            <p:nvPr/>
          </p:nvSpPr>
          <p:spPr>
            <a:xfrm>
              <a:off x="5532183" y="2452774"/>
              <a:ext cx="2236510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600" b="0">
                  <a:latin typeface="+mn-ea"/>
                  <a:ea typeface="+mn-ea"/>
                  <a:cs typeface="+mn-ea"/>
                </a:rPr>
                <a:t>保持地面清洁和干燥。</a:t>
              </a:r>
              <a:endParaRPr lang="zh-CN" altLang="en-US" sz="1600" b="0">
                <a:latin typeface="+mn-ea"/>
                <a:ea typeface="+mn-ea"/>
                <a:cs typeface="+mn-ea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966155" y="3140636"/>
              <a:ext cx="421788" cy="421788"/>
              <a:chOff x="7293255" y="3660360"/>
              <a:chExt cx="764658" cy="764658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7293255" y="3660360"/>
                <a:ext cx="764658" cy="7646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400" b="0">
                  <a:solidFill>
                    <a:schemeClr val="tx1"/>
                  </a:solidFill>
                  <a:cs typeface="+mn-ea"/>
                </a:endParaRPr>
              </a:p>
            </p:txBody>
          </p:sp>
          <p:grpSp>
            <p:nvGrpSpPr>
              <p:cNvPr id="20" name="组合 19"/>
              <p:cNvGrpSpPr>
                <a:grpSpLocks noChangeAspect="1"/>
              </p:cNvGrpSpPr>
              <p:nvPr/>
            </p:nvGrpSpPr>
            <p:grpSpPr>
              <a:xfrm>
                <a:off x="7473872" y="3780063"/>
                <a:ext cx="403426" cy="525251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2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2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23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7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24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7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  <p:sp>
              <p:nvSpPr>
                <p:cNvPr id="25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buNone/>
                  </a:pPr>
                  <a:endParaRPr lang="zh-CN" altLang="en-US" sz="1400" b="0">
                    <a:ea typeface="+mn-ea"/>
                    <a:cs typeface="+mn-ea"/>
                  </a:endParaRPr>
                </a:p>
              </p:txBody>
            </p:sp>
          </p:grpSp>
        </p:grpSp>
        <p:sp>
          <p:nvSpPr>
            <p:cNvPr id="13" name="矩形 12"/>
            <p:cNvSpPr/>
            <p:nvPr/>
          </p:nvSpPr>
          <p:spPr>
            <a:xfrm>
              <a:off x="5505749" y="3190870"/>
              <a:ext cx="3057247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600" b="0">
                  <a:latin typeface="+mn-ea"/>
                  <a:ea typeface="+mn-ea"/>
                  <a:cs typeface="+mn-ea"/>
                </a:rPr>
                <a:t>在瓷砖等光滑面上应小心行走。</a:t>
              </a:r>
              <a:endParaRPr lang="zh-CN" altLang="en-US" sz="1600" b="0">
                <a:latin typeface="+mn-ea"/>
                <a:ea typeface="+mn-ea"/>
                <a:cs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980556" y="3833617"/>
              <a:ext cx="421788" cy="421788"/>
              <a:chOff x="6212684" y="4782138"/>
              <a:chExt cx="764658" cy="764658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212684" y="4782138"/>
                <a:ext cx="764658" cy="7646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400" b="0">
                  <a:solidFill>
                    <a:schemeClr val="tx1"/>
                  </a:solidFill>
                  <a:cs typeface="+mn-ea"/>
                </a:endParaRPr>
              </a:p>
            </p:txBody>
          </p:sp>
          <p:sp>
            <p:nvSpPr>
              <p:cNvPr id="18" name="Freeform 570"/>
              <p:cNvSpPr/>
              <p:nvPr/>
            </p:nvSpPr>
            <p:spPr bwMode="auto">
              <a:xfrm>
                <a:off x="6412848" y="4961680"/>
                <a:ext cx="407495" cy="405573"/>
              </a:xfrm>
              <a:custGeom>
                <a:avLst/>
                <a:gdLst>
                  <a:gd name="T0" fmla="*/ 268 w 290"/>
                  <a:gd name="T1" fmla="*/ 181 h 290"/>
                  <a:gd name="T2" fmla="*/ 217 w 290"/>
                  <a:gd name="T3" fmla="*/ 186 h 290"/>
                  <a:gd name="T4" fmla="*/ 159 w 290"/>
                  <a:gd name="T5" fmla="*/ 127 h 290"/>
                  <a:gd name="T6" fmla="*/ 287 w 290"/>
                  <a:gd name="T7" fmla="*/ 50 h 290"/>
                  <a:gd name="T8" fmla="*/ 265 w 290"/>
                  <a:gd name="T9" fmla="*/ 28 h 290"/>
                  <a:gd name="T10" fmla="*/ 101 w 290"/>
                  <a:gd name="T11" fmla="*/ 70 h 290"/>
                  <a:gd name="T12" fmla="*/ 41 w 290"/>
                  <a:gd name="T13" fmla="*/ 9 h 290"/>
                  <a:gd name="T14" fmla="*/ 9 w 290"/>
                  <a:gd name="T15" fmla="*/ 9 h 290"/>
                  <a:gd name="T16" fmla="*/ 9 w 290"/>
                  <a:gd name="T17" fmla="*/ 41 h 290"/>
                  <a:gd name="T18" fmla="*/ 70 w 290"/>
                  <a:gd name="T19" fmla="*/ 101 h 290"/>
                  <a:gd name="T20" fmla="*/ 28 w 290"/>
                  <a:gd name="T21" fmla="*/ 265 h 290"/>
                  <a:gd name="T22" fmla="*/ 50 w 290"/>
                  <a:gd name="T23" fmla="*/ 287 h 290"/>
                  <a:gd name="T24" fmla="*/ 127 w 290"/>
                  <a:gd name="T25" fmla="*/ 159 h 290"/>
                  <a:gd name="T26" fmla="*/ 185 w 290"/>
                  <a:gd name="T27" fmla="*/ 217 h 290"/>
                  <a:gd name="T28" fmla="*/ 181 w 290"/>
                  <a:gd name="T29" fmla="*/ 269 h 290"/>
                  <a:gd name="T30" fmla="*/ 203 w 290"/>
                  <a:gd name="T31" fmla="*/ 290 h 290"/>
                  <a:gd name="T32" fmla="*/ 234 w 290"/>
                  <a:gd name="T33" fmla="*/ 234 h 290"/>
                  <a:gd name="T34" fmla="*/ 290 w 290"/>
                  <a:gd name="T35" fmla="*/ 203 h 290"/>
                  <a:gd name="T36" fmla="*/ 268 w 290"/>
                  <a:gd name="T37" fmla="*/ 18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400" b="0">
                  <a:ea typeface="+mn-ea"/>
                  <a:cs typeface="+mn-ea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5532183" y="3928966"/>
              <a:ext cx="2031325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600" b="0">
                  <a:latin typeface="+mn-ea"/>
                  <a:ea typeface="+mn-ea"/>
                  <a:cs typeface="+mn-ea"/>
                </a:rPr>
                <a:t>要走动，不要跑动。</a:t>
              </a:r>
              <a:endParaRPr lang="zh-CN" altLang="en-US" sz="1600" b="0">
                <a:latin typeface="+mn-ea"/>
                <a:ea typeface="+mn-ea"/>
                <a:cs typeface="+mn-ea"/>
              </a:endParaRPr>
            </a:p>
          </p:txBody>
        </p:sp>
      </p:grpSp>
      <p:sp>
        <p:nvSpPr>
          <p:cNvPr id="37" name="Freeform 6"/>
          <p:cNvSpPr/>
          <p:nvPr/>
        </p:nvSpPr>
        <p:spPr bwMode="auto">
          <a:xfrm>
            <a:off x="1111311" y="1008657"/>
            <a:ext cx="2774850" cy="164836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848221" y="1921298"/>
            <a:ext cx="936683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848221" y="2614280"/>
            <a:ext cx="929403" cy="0"/>
          </a:xfrm>
          <a:prstGeom prst="line">
            <a:avLst/>
          </a:prstGeom>
          <a:ln>
            <a:solidFill>
              <a:schemeClr val="accent3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848221" y="3307262"/>
            <a:ext cx="922123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utoShape 4"/>
          <p:cNvSpPr>
            <a:spLocks noChangeAspect="1" noChangeArrowheads="1" noTextEdit="1"/>
          </p:cNvSpPr>
          <p:nvPr/>
        </p:nvSpPr>
        <p:spPr bwMode="auto">
          <a:xfrm>
            <a:off x="1612420" y="1292392"/>
            <a:ext cx="2271811" cy="320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>
              <a:buNone/>
            </a:pPr>
            <a:endParaRPr lang="zh-CN" altLang="en-US" sz="1015">
              <a:ea typeface="+mn-ea"/>
              <a:cs typeface="+mn-ea"/>
            </a:endParaRPr>
          </a:p>
        </p:txBody>
      </p:sp>
      <p:sp>
        <p:nvSpPr>
          <p:cNvPr id="43" name="Freeform 7"/>
          <p:cNvSpPr/>
          <p:nvPr/>
        </p:nvSpPr>
        <p:spPr bwMode="auto">
          <a:xfrm>
            <a:off x="1111311" y="1709309"/>
            <a:ext cx="2774850" cy="164836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4" name="Freeform 8"/>
          <p:cNvSpPr/>
          <p:nvPr/>
        </p:nvSpPr>
        <p:spPr bwMode="auto">
          <a:xfrm>
            <a:off x="1111311" y="2411891"/>
            <a:ext cx="2774850" cy="1646437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1023760" y="1560794"/>
            <a:ext cx="0" cy="2714092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1198865" y="1607130"/>
            <a:ext cx="843360" cy="23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900"/>
              </a:lnSpc>
              <a:buNone/>
            </a:pPr>
            <a:r>
              <a:rPr lang="en-US" altLang="zh-CN" sz="18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01</a:t>
            </a:r>
            <a:endParaRPr lang="en-US" altLang="zh-CN" sz="18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98864" y="2262790"/>
            <a:ext cx="843360" cy="23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900"/>
              </a:lnSpc>
              <a:buNone/>
            </a:pPr>
            <a:r>
              <a:rPr lang="en-US" altLang="zh-CN" sz="18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02</a:t>
            </a:r>
            <a:endParaRPr lang="en-US" altLang="zh-CN" sz="18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98862" y="2960705"/>
            <a:ext cx="843360" cy="23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900"/>
              </a:lnSpc>
              <a:buNone/>
            </a:pPr>
            <a:r>
              <a:rPr lang="en-US" altLang="zh-CN" sz="18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03</a:t>
            </a:r>
            <a:endParaRPr lang="en-US" altLang="zh-CN" sz="18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720136" y="1857255"/>
            <a:ext cx="128084" cy="12808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cs typeface="+mn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720136" y="2550237"/>
            <a:ext cx="128084" cy="12808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cs typeface="+mn-ea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720136" y="3243220"/>
            <a:ext cx="128084" cy="12808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cs typeface="+mn-ea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1111311" y="3051086"/>
            <a:ext cx="2774850" cy="164836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848221" y="4000243"/>
            <a:ext cx="914843" cy="0"/>
          </a:xfrm>
          <a:prstGeom prst="line">
            <a:avLst/>
          </a:prstGeom>
          <a:ln>
            <a:solidFill>
              <a:schemeClr val="accent3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>
            <a:off x="3720136" y="3936200"/>
            <a:ext cx="128084" cy="12808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zh-CN" altLang="en-US" sz="1015">
              <a:cs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209572" y="3658619"/>
            <a:ext cx="843360" cy="23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900"/>
              </a:lnSpc>
              <a:buNone/>
            </a:pPr>
            <a:r>
              <a:rPr lang="en-US" altLang="zh-CN" sz="1800">
                <a:solidFill>
                  <a:schemeClr val="bg1"/>
                </a:solidFill>
                <a:latin typeface="+mn-ea"/>
                <a:ea typeface="+mn-ea"/>
                <a:cs typeface="+mn-ea"/>
              </a:rPr>
              <a:t>04</a:t>
            </a:r>
            <a:endParaRPr lang="en-US" altLang="zh-CN" sz="180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1" nodeType="with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2" nodeType="with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9" nodeType="with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3" nodeType="after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4" nodeType="with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5" nodeType="with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11" nodeType="with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grpId="6" nodeType="after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7" nodeType="withEffect"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8" nodeType="withEffect"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10" nodeType="withEffect"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3" grpId="1" animBg="1"/>
      <p:bldP spid="44" grpId="2" animBg="1"/>
      <p:bldP spid="46" grpId="3"/>
      <p:bldP spid="47" grpId="4"/>
      <p:bldP spid="48" grpId="5"/>
      <p:bldP spid="49" grpId="6" animBg="1"/>
      <p:bldP spid="50" grpId="7" animBg="1"/>
      <p:bldP spid="51" grpId="8" animBg="1"/>
      <p:bldP spid="52" grpId="9" animBg="1"/>
      <p:bldP spid="54" grpId="10" animBg="1"/>
      <p:bldP spid="55" grpId="1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安全使用电梯</a:t>
            </a:r>
            <a:endParaRPr lang="zh-CN" altLang="en-US" dirty="0"/>
          </a:p>
        </p:txBody>
      </p:sp>
      <p:pic>
        <p:nvPicPr>
          <p:cNvPr id="3" name="PA-102285" descr="图片包含 游戏机, 钟表, 房间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674" y="1325211"/>
            <a:ext cx="3709422" cy="381642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340348" y="1558203"/>
            <a:ext cx="4572000" cy="7774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先确认电梯能否使用。火灾、地震、风灾、停电、  维修时不能乘坐电梯。</a:t>
            </a:r>
            <a:endParaRPr lang="en-US" altLang="zh-CN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65018" y="2335660"/>
            <a:ext cx="226215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杂物电梯严禁乘人。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80836" y="3725432"/>
            <a:ext cx="249299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注意安全检验合格标志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12" y="1914249"/>
            <a:ext cx="1049744" cy="83876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7640"/>
            <a:ext cx="3623294" cy="962808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49355" y="79255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zh-CN" altLang="en-US" sz="2400" dirty="0">
                <a:solidFill>
                  <a:sysClr val="window" lastClr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正确使用电梯</a:t>
            </a:r>
            <a:endParaRPr lang="zh-CN" altLang="en-US" sz="2400" dirty="0">
              <a:solidFill>
                <a:sysClr val="window" lastClr="FFFFFF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8864" y="2061437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altLang="zh-CN" sz="2800" kern="0" dirty="0">
                <a:solidFill>
                  <a:sysClr val="window" lastClr="FFFFFF"/>
                </a:solidFill>
                <a:latin typeface="字魂35号-经典雅黑"/>
                <a:ea typeface="微软雅黑" panose="020B0503020204020204" pitchFamily="34" charset="-122"/>
              </a:rPr>
              <a:t>2</a:t>
            </a:r>
            <a:endParaRPr lang="zh-CN" altLang="en-US" sz="2800" b="0" kern="0" dirty="0">
              <a:solidFill>
                <a:sysClr val="window" lastClr="FFFFFF"/>
              </a:solidFill>
              <a:latin typeface="字魂35号-经典雅黑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53" y="3514726"/>
            <a:ext cx="1048603" cy="83876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612229" y="3619570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altLang="zh-CN" sz="2800" kern="0" dirty="0">
                <a:solidFill>
                  <a:sysClr val="window" lastClr="FFFFFF"/>
                </a:solidFill>
                <a:latin typeface="字魂35号-经典雅黑"/>
                <a:ea typeface="微软雅黑" panose="020B0503020204020204" pitchFamily="34" charset="-122"/>
              </a:rPr>
              <a:t>3</a:t>
            </a:r>
            <a:endParaRPr lang="zh-CN" altLang="en-US" sz="2800" b="0" kern="0" dirty="0">
              <a:solidFill>
                <a:sysClr val="window" lastClr="FFFFFF"/>
              </a:solidFill>
              <a:latin typeface="字魂35号-经典雅黑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6" y="3684"/>
            <a:ext cx="762066" cy="597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rgbClr val="323232"/>
                </a:solidFill>
              </a:rPr>
              <a:t>安全使用电梯</a:t>
            </a:r>
            <a:endParaRPr lang="zh-CN" altLang="en-US" dirty="0">
              <a:solidFill>
                <a:srgbClr val="323232"/>
              </a:solidFill>
            </a:endParaRPr>
          </a:p>
          <a:p>
            <a:endParaRPr lang="zh-CN" altLang="en-US" dirty="0"/>
          </a:p>
        </p:txBody>
      </p:sp>
      <p:pic>
        <p:nvPicPr>
          <p:cNvPr id="16" name="PA-1022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8265" y="1112794"/>
            <a:ext cx="3133358" cy="375031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594553" y="1624680"/>
            <a:ext cx="4572000" cy="8324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抵达目的层站时，待轿门完全打开再出去 ；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若要长时间开门请按开门按钮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499522" y="36618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不要用身体倚靠门板，更不要在门开启和关闭的过程中触摸门板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84" y="715556"/>
            <a:ext cx="3621338" cy="96325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61440" y="83530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zh-CN" altLang="en-US" sz="2400" dirty="0">
                <a:solidFill>
                  <a:sysClr val="window" lastClr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正确使用电梯</a:t>
            </a:r>
            <a:endParaRPr lang="zh-CN" altLang="en-US" sz="2400" dirty="0">
              <a:solidFill>
                <a:sysClr val="window" lastClr="FFFFFF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60747"/>
            <a:ext cx="1048603" cy="10486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3454541"/>
            <a:ext cx="1048603" cy="1048603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77736" y="1779273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altLang="zh-CN" sz="2800" kern="0" dirty="0">
                <a:solidFill>
                  <a:sysClr val="window" lastClr="FFFFFF"/>
                </a:solidFill>
                <a:latin typeface="字魂35号-经典雅黑"/>
                <a:ea typeface="微软雅黑" panose="020B0503020204020204" pitchFamily="34" charset="-122"/>
              </a:rPr>
              <a:t>4</a:t>
            </a:r>
            <a:endParaRPr lang="zh-CN" altLang="en-US" sz="2800" b="0" kern="0" dirty="0">
              <a:solidFill>
                <a:sysClr val="window" lastClr="FFFFFF"/>
              </a:solidFill>
              <a:latin typeface="字魂35号-经典雅黑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77736" y="3635855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altLang="zh-CN" sz="2800" kern="0" dirty="0">
                <a:solidFill>
                  <a:sysClr val="window" lastClr="FFFFFF"/>
                </a:solidFill>
                <a:latin typeface="字魂35号-经典雅黑"/>
                <a:ea typeface="微软雅黑" panose="020B0503020204020204" pitchFamily="34" charset="-122"/>
              </a:rPr>
              <a:t>5</a:t>
            </a:r>
            <a:endParaRPr lang="zh-CN" altLang="en-US" sz="2800" b="0" kern="0" dirty="0">
              <a:solidFill>
                <a:sysClr val="window" lastClr="FFFFFF"/>
              </a:solidFill>
              <a:latin typeface="字魂35号-经典雅黑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rgbClr val="323232"/>
                </a:solidFill>
              </a:rPr>
              <a:t>安全使用电梯</a:t>
            </a:r>
            <a:endParaRPr lang="zh-CN" altLang="en-US" dirty="0">
              <a:solidFill>
                <a:srgbClr val="323232"/>
              </a:solidFill>
            </a:endParaRPr>
          </a:p>
          <a:p>
            <a:endParaRPr lang="zh-CN" altLang="en-US" dirty="0"/>
          </a:p>
        </p:txBody>
      </p:sp>
      <p:sp>
        <p:nvSpPr>
          <p:cNvPr id="5" name="圆角矩形 12"/>
          <p:cNvSpPr/>
          <p:nvPr/>
        </p:nvSpPr>
        <p:spPr>
          <a:xfrm>
            <a:off x="7092279" y="2791766"/>
            <a:ext cx="899335" cy="464059"/>
          </a:xfrm>
          <a:prstGeom prst="roundRect">
            <a:avLst>
              <a:gd name="adj" fmla="val 0"/>
            </a:avLst>
          </a:prstGeom>
          <a:solidFill>
            <a:srgbClr val="DE81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08" tIns="45705" rIns="91408" bIns="45705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8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字魂35号-经典雅黑"/>
              <a:cs typeface="+mn-ea"/>
              <a:sym typeface="+mn-lt"/>
            </a:endParaRPr>
          </a:p>
        </p:txBody>
      </p:sp>
      <p:sp>
        <p:nvSpPr>
          <p:cNvPr id="6" name="圆角矩形 12"/>
          <p:cNvSpPr/>
          <p:nvPr/>
        </p:nvSpPr>
        <p:spPr>
          <a:xfrm>
            <a:off x="7092278" y="1041439"/>
            <a:ext cx="899335" cy="464059"/>
          </a:xfrm>
          <a:prstGeom prst="roundRect">
            <a:avLst>
              <a:gd name="adj" fmla="val 0"/>
            </a:avLst>
          </a:prstGeom>
          <a:solidFill>
            <a:srgbClr val="DE81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08" tIns="45705" rIns="91408" bIns="45705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6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字魂35号-经典雅黑"/>
              <a:cs typeface="+mn-ea"/>
              <a:sym typeface="+mn-lt"/>
            </a:endParaRPr>
          </a:p>
        </p:txBody>
      </p:sp>
      <p:sp>
        <p:nvSpPr>
          <p:cNvPr id="7" name="圆角矩形 12"/>
          <p:cNvSpPr/>
          <p:nvPr/>
        </p:nvSpPr>
        <p:spPr>
          <a:xfrm>
            <a:off x="199701" y="2872432"/>
            <a:ext cx="899335" cy="464059"/>
          </a:xfrm>
          <a:prstGeom prst="roundRect">
            <a:avLst>
              <a:gd name="adj" fmla="val 0"/>
            </a:avLst>
          </a:prstGeom>
          <a:solidFill>
            <a:srgbClr val="DE81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08" tIns="45705" rIns="91408" bIns="45705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7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字魂35号-经典雅黑"/>
              <a:cs typeface="+mn-ea"/>
              <a:sym typeface="+mn-lt"/>
            </a:endParaRPr>
          </a:p>
        </p:txBody>
      </p:sp>
      <p:sp>
        <p:nvSpPr>
          <p:cNvPr id="8" name="圆角矩形 12"/>
          <p:cNvSpPr/>
          <p:nvPr/>
        </p:nvSpPr>
        <p:spPr>
          <a:xfrm>
            <a:off x="231787" y="1188288"/>
            <a:ext cx="899335" cy="464059"/>
          </a:xfrm>
          <a:prstGeom prst="roundRect">
            <a:avLst>
              <a:gd name="adj" fmla="val 0"/>
            </a:avLst>
          </a:prstGeom>
          <a:solidFill>
            <a:srgbClr val="DE81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08" tIns="45705" rIns="91408" bIns="45705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 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字魂35号-经典雅黑"/>
                <a:cs typeface="+mn-ea"/>
                <a:sym typeface="+mn-lt"/>
              </a:rPr>
              <a:t>5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字魂35号-经典雅黑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972823"/>
            <a:ext cx="3387302" cy="196707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646906"/>
            <a:ext cx="4572000" cy="14330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电梯门口</a:t>
            </a:r>
            <a:r>
              <a:rPr lang="zh-CN" altLang="en-US" sz="1600" b="0" dirty="0">
                <a:solidFill>
                  <a:prstClr val="black"/>
                </a:solidFill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应该快速出入，不要与他人在此谈话或逗留。不要用身体或其他物体阻挡正在关闭的电梯门。 </a:t>
            </a:r>
            <a:endParaRPr lang="zh-CN" altLang="en-US" sz="1600" b="0" dirty="0">
              <a:solidFill>
                <a:prstClr val="black"/>
              </a:solidFill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0368" y="3884229"/>
            <a:ext cx="328808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注意随身衣物避免与门板和地坎刮碰</a:t>
            </a: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4253854"/>
            <a:ext cx="4572000" cy="3450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轿厢与楼层地面高度差大于</a:t>
            </a:r>
            <a:r>
              <a:rPr lang="en-US" altLang="zh-CN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600</a:t>
            </a: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毫米时，不要出入轿厢。</a:t>
            </a:r>
            <a:endParaRPr lang="zh-CN" altLang="en-US" sz="14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PA-1022123"/>
          <p:cNvSpPr>
            <a:spLocks noChangeArrowheads="1"/>
          </p:cNvSpPr>
          <p:nvPr/>
        </p:nvSpPr>
        <p:spPr bwMode="auto">
          <a:xfrm>
            <a:off x="5573333" y="1556805"/>
            <a:ext cx="3548658" cy="60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</a:pP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88173" y="1454191"/>
            <a:ext cx="4572000" cy="69743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不要采用打开电梯安全窗来运送较长的物品，因伸出端极容易与井道内零部件或井道壁碰撞造成危险</a:t>
            </a: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。 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088" y="4057418"/>
            <a:ext cx="4572000" cy="6682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听到电梯超载蜂鸣声</a:t>
            </a:r>
            <a:endParaRPr lang="en-US" altLang="zh-CN" sz="14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4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后进入的乘客应该主动退出，耐心等待下一趟 。</a:t>
            </a:r>
            <a:endParaRPr lang="zh-CN" altLang="en-US" sz="14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-102231"/>
          <p:cNvSpPr/>
          <p:nvPr/>
        </p:nvSpPr>
        <p:spPr>
          <a:xfrm>
            <a:off x="442170" y="642135"/>
            <a:ext cx="3420438" cy="84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zh-CN" altLang="en-US" sz="3000" b="0">
                <a:solidFill>
                  <a:schemeClr val="tx1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电梯困人时候切记</a:t>
            </a:r>
            <a:endParaRPr lang="zh-CN" altLang="en-US" sz="3000" b="0">
              <a:solidFill>
                <a:schemeClr val="tx1"/>
              </a:solidFill>
              <a:latin typeface="+mj-lt"/>
              <a:ea typeface="+mj-ea"/>
              <a:cs typeface="+mj-cs"/>
              <a:sym typeface="微软雅黑" panose="020B0503020204020204" pitchFamily="34" charset="-122"/>
            </a:endParaRPr>
          </a:p>
        </p:txBody>
      </p:sp>
      <p:grpSp>
        <p:nvGrpSpPr>
          <p:cNvPr id="16" name="Group 15"/>
          <p:cNvGrpSpPr>
            <a:grpSpLocks noGrp="1" noRot="1" noChangeAspect="1" noMove="1" noResize="1" noUngrp="1"/>
          </p:cNvGrpSpPr>
          <p:nvPr/>
        </p:nvGrpSpPr>
        <p:grpSpPr>
          <a:xfrm>
            <a:off x="0" y="812613"/>
            <a:ext cx="266396" cy="505095"/>
            <a:chOff x="0" y="823811"/>
            <a:chExt cx="355196" cy="673460"/>
          </a:xfrm>
        </p:grpSpPr>
        <p:sp>
          <p:nvSpPr>
            <p:cNvPr id="17" name="Rectangle 16"/>
            <p:cNvSpPr/>
            <p:nvPr/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98813" y="1567926"/>
            <a:ext cx="3223260" cy="20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443039" y="1747878"/>
            <a:ext cx="3419569" cy="2984689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lvl="0" algn="just" defTabSz="914400">
              <a:lnSpc>
                <a:spcPct val="20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1800" b="0" dirty="0">
                <a:solidFill>
                  <a:prstClr val="black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微软雅黑" panose="020B0503020204020204" pitchFamily="34" charset="-122"/>
              </a:rPr>
              <a:t>当被困时首先是要保持冷静的心态，同时安慰同被困的其他人。</a:t>
            </a:r>
            <a:endParaRPr lang="zh-CN" altLang="en-US" sz="1800" b="0" dirty="0">
              <a:solidFill>
                <a:prstClr val="black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defTabSz="914400">
              <a:lnSpc>
                <a:spcPct val="20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1800" b="0" dirty="0">
                <a:solidFill>
                  <a:prstClr val="black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微软雅黑" panose="020B0503020204020204" pitchFamily="34" charset="-122"/>
              </a:rPr>
              <a:t>切勿扒开电梯的轿门或从天花板紧急出口爬出去。</a:t>
            </a:r>
            <a:endParaRPr lang="zh-CN" altLang="en-US" sz="1800" b="0" dirty="0">
              <a:solidFill>
                <a:prstClr val="black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defTabSz="914400">
              <a:lnSpc>
                <a:spcPct val="20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1800" b="0" dirty="0">
                <a:solidFill>
                  <a:prstClr val="black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微软雅黑" panose="020B0503020204020204" pitchFamily="34" charset="-122"/>
              </a:rPr>
              <a:t>利用警钟或对讲机、手机求援。</a:t>
            </a:r>
            <a:endParaRPr lang="zh-CN" altLang="en-US" sz="1800" b="0" dirty="0">
              <a:solidFill>
                <a:prstClr val="black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defTabSz="914400">
              <a:lnSpc>
                <a:spcPct val="20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 sz="1800" b="0" dirty="0">
                <a:solidFill>
                  <a:prstClr val="black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微软雅黑" panose="020B0503020204020204" pitchFamily="34" charset="-122"/>
              </a:rPr>
              <a:t>在求救之后要保持镇定，保持体力等待救援。 </a:t>
            </a:r>
            <a:endParaRPr lang="zh-CN" altLang="en-US" sz="1800" b="0" dirty="0">
              <a:solidFill>
                <a:prstClr val="black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微软雅黑" panose="020B0503020204020204" pitchFamily="34" charset="-122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altLang="zh-CN" sz="15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023252" y="0"/>
            <a:ext cx="1120748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64357" y="385389"/>
            <a:ext cx="4507025" cy="4375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" b="-4"/>
          <a:stretch>
            <a:fillRect/>
          </a:stretch>
        </p:blipFill>
        <p:spPr>
          <a:xfrm>
            <a:off x="4483340" y="788095"/>
            <a:ext cx="4069057" cy="39444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726" y="59409"/>
            <a:ext cx="3621338" cy="96325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48693" y="12507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zh-CN" altLang="en-US" sz="2400" dirty="0">
                <a:solidFill>
                  <a:sysClr val="window" lastClr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正确使用电梯</a:t>
            </a:r>
            <a:endParaRPr lang="zh-CN" altLang="en-US" sz="2400" dirty="0">
              <a:solidFill>
                <a:sysClr val="window" lastClr="FFFFFF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rgbClr val="323232"/>
                </a:solidFill>
              </a:rPr>
              <a:t>安全使用电梯</a:t>
            </a:r>
            <a:endParaRPr lang="zh-CN" altLang="en-US" dirty="0">
              <a:solidFill>
                <a:srgbClr val="323232"/>
              </a:solidFill>
            </a:endParaRPr>
          </a:p>
          <a:p>
            <a:endParaRPr lang="zh-CN" altLang="en-US" dirty="0"/>
          </a:p>
        </p:txBody>
      </p:sp>
      <p:pic>
        <p:nvPicPr>
          <p:cNvPr id="4" name="PA-102217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7128" y="843558"/>
            <a:ext cx="4579324" cy="381642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4088" y="1374036"/>
            <a:ext cx="2871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zh-CN" altLang="en-US" sz="2000" dirty="0">
                <a:solidFill>
                  <a:srgbClr val="00000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微软雅黑" panose="020B0503020204020204" pitchFamily="34" charset="-122"/>
              </a:rPr>
              <a:t>如遇到故障你会怎么办</a:t>
            </a:r>
            <a:r>
              <a:rPr lang="en-US" altLang="zh-CN" sz="2000" dirty="0">
                <a:solidFill>
                  <a:srgbClr val="00000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微软雅黑" panose="020B0503020204020204" pitchFamily="34" charset="-122"/>
              </a:rPr>
              <a:t>?</a:t>
            </a:r>
            <a:endParaRPr lang="en-US" altLang="zh-CN" sz="2000" dirty="0">
              <a:solidFill>
                <a:srgbClr val="00000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27984" y="166897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fontAlgn="auto">
              <a:spcAft>
                <a:spcPts val="0"/>
              </a:spcAft>
              <a:buClr>
                <a:srgbClr val="676A55"/>
              </a:buClr>
              <a:buNone/>
            </a:pPr>
            <a:r>
              <a:rPr lang="zh-CN" altLang="en-US" sz="2000" dirty="0">
                <a:solidFill>
                  <a:srgbClr val="000000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微软雅黑" panose="020B0503020204020204" pitchFamily="34" charset="-122"/>
              </a:rPr>
              <a:t>电梯急速坠落的时要注意保持冷静的心态</a:t>
            </a:r>
            <a:endParaRPr lang="zh-CN" altLang="en-US" sz="2000" dirty="0">
              <a:solidFill>
                <a:srgbClr val="00000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4672" y="2351694"/>
            <a:ext cx="4572000" cy="24948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电梯突停莫害怕，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电话急救门拍打。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配合救援要听话，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层层按键快按下。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头背紧贴电梯壁，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手抱脖颈半蹲下 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rgbClr val="323232"/>
                </a:solidFill>
              </a:rPr>
              <a:t>安全使用电梯</a:t>
            </a:r>
            <a:endParaRPr lang="zh-CN" altLang="en-US" dirty="0">
              <a:solidFill>
                <a:srgbClr val="323232"/>
              </a:solidFill>
            </a:endParaRPr>
          </a:p>
          <a:p>
            <a:endParaRPr lang="zh-CN" altLang="en-US" dirty="0"/>
          </a:p>
        </p:txBody>
      </p:sp>
      <p:pic>
        <p:nvPicPr>
          <p:cNvPr id="5" name="PA-1022202" descr="图片包含 游戏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79" y="2255457"/>
            <a:ext cx="1059746" cy="1059746"/>
          </a:xfrm>
          <a:prstGeom prst="rect">
            <a:avLst/>
          </a:prstGeom>
        </p:spPr>
      </p:pic>
      <p:pic>
        <p:nvPicPr>
          <p:cNvPr id="6" name="PA-1022201" descr="图片包含 游戏机, 食物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33899"/>
            <a:ext cx="1065742" cy="106510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2218" y="3205127"/>
            <a:ext cx="4572000" cy="119295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被夹者旁边的人帮助呼救，并想办法尽快抽出被夹物。</a:t>
            </a:r>
            <a:endParaRPr lang="en-US" altLang="zh-CN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  <a:p>
            <a:pPr lvl="0" algn="just" fontAlgn="auto">
              <a:lnSpc>
                <a:spcPct val="130000"/>
              </a:lnSpc>
              <a:spcAft>
                <a:spcPts val="0"/>
              </a:spcAft>
              <a:buClr>
                <a:srgbClr val="FF0000"/>
              </a:buClr>
              <a:buNone/>
            </a:pPr>
            <a:r>
              <a:rPr lang="zh-CN" altLang="en-US" sz="1800" b="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微软雅黑" panose="020B0503020204020204" pitchFamily="34" charset="-122"/>
              </a:rPr>
              <a:t> </a:t>
            </a:r>
            <a:endParaRPr lang="zh-CN" altLang="en-US" sz="1800" b="0" dirty="0">
              <a:solidFill>
                <a:prstClr val="black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" name="PA-1022197"/>
          <p:cNvGrpSpPr/>
          <p:nvPr/>
        </p:nvGrpSpPr>
        <p:grpSpPr>
          <a:xfrm>
            <a:off x="5068724" y="2206178"/>
            <a:ext cx="3940064" cy="1706168"/>
            <a:chOff x="1557526" y="3733512"/>
            <a:chExt cx="5156178" cy="2087866"/>
          </a:xfrm>
        </p:grpSpPr>
        <p:sp>
          <p:nvSpPr>
            <p:cNvPr id="11" name="PA-矩形 7"/>
            <p:cNvSpPr/>
            <p:nvPr/>
          </p:nvSpPr>
          <p:spPr>
            <a:xfrm>
              <a:off x="1557526" y="3733512"/>
              <a:ext cx="5156178" cy="2087866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pic>
          <p:nvPicPr>
            <p:cNvPr id="12" name="PA-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971" y="3820562"/>
              <a:ext cx="4912952" cy="1918270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949" y="721205"/>
            <a:ext cx="3621338" cy="96325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017067" y="81274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zh-CN" altLang="en-US" sz="2400" dirty="0">
                <a:solidFill>
                  <a:sysClr val="window" lastClr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应急自救和施救</a:t>
            </a:r>
            <a:endParaRPr lang="zh-CN" altLang="en-US" sz="2400" dirty="0">
              <a:solidFill>
                <a:sysClr val="window" lastClr="FFFFFF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16" y="1544461"/>
            <a:ext cx="4659401" cy="96325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71642" y="1641588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zh-CN" altLang="en-US" sz="2800" b="0" dirty="0">
                <a:solidFill>
                  <a:sysClr val="window" lastClr="FFFFFF"/>
                </a:solidFill>
                <a:latin typeface="字魂35号-经典雅黑"/>
                <a:ea typeface="微软雅黑" panose="020B0503020204020204" pitchFamily="34" charset="-122"/>
              </a:rPr>
              <a:t>紧急情况，按此按钮</a:t>
            </a:r>
            <a:endParaRPr lang="zh-CN" altLang="en-US" sz="2800" b="0" dirty="0">
              <a:solidFill>
                <a:sysClr val="window" lastClr="FFFFFF"/>
              </a:solidFill>
              <a:latin typeface="字魂35号-经典雅黑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6" y="4718599"/>
            <a:ext cx="4795216" cy="3668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26" y="-14937"/>
            <a:ext cx="762066" cy="597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tx1"/>
                </a:solidFill>
                <a:latin typeface="Calibri Light" panose="020F0302020204030204"/>
                <a:ea typeface="+mn-ea"/>
                <a:cs typeface="+mn-ea"/>
              </a:rPr>
              <a:t>从业人员的权利和义务</a:t>
            </a:r>
            <a:endParaRPr lang="zh-CN" altLang="en-US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918408" y="746700"/>
            <a:ext cx="6825533" cy="4233698"/>
            <a:chOff x="2201102" y="94553"/>
            <a:chExt cx="7661913" cy="4752483"/>
          </a:xfrm>
        </p:grpSpPr>
        <p:sp>
          <p:nvSpPr>
            <p:cNvPr id="151" name="Freeform 6"/>
            <p:cNvSpPr/>
            <p:nvPr/>
          </p:nvSpPr>
          <p:spPr bwMode="auto">
            <a:xfrm>
              <a:off x="5211365" y="296466"/>
              <a:ext cx="1091803" cy="2182416"/>
            </a:xfrm>
            <a:custGeom>
              <a:avLst/>
              <a:gdLst>
                <a:gd name="T0" fmla="*/ 0 w 917"/>
                <a:gd name="T1" fmla="*/ 916 h 1833"/>
                <a:gd name="T2" fmla="*/ 917 w 917"/>
                <a:gd name="T3" fmla="*/ 1833 h 1833"/>
                <a:gd name="T4" fmla="*/ 917 w 917"/>
                <a:gd name="T5" fmla="*/ 0 h 1833"/>
                <a:gd name="T6" fmla="*/ 0 w 917"/>
                <a:gd name="T7" fmla="*/ 916 h 1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1832">
                  <a:moveTo>
                    <a:pt x="0" y="916"/>
                  </a:moveTo>
                  <a:lnTo>
                    <a:pt x="917" y="1833"/>
                  </a:lnTo>
                  <a:lnTo>
                    <a:pt x="917" y="0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2" name="Freeform 7"/>
            <p:cNvSpPr/>
            <p:nvPr/>
          </p:nvSpPr>
          <p:spPr bwMode="auto">
            <a:xfrm>
              <a:off x="5211365" y="1384698"/>
              <a:ext cx="1091803" cy="1094185"/>
            </a:xfrm>
            <a:custGeom>
              <a:avLst/>
              <a:gdLst>
                <a:gd name="T0" fmla="*/ 0 w 917"/>
                <a:gd name="T1" fmla="*/ 2 h 919"/>
                <a:gd name="T2" fmla="*/ 917 w 917"/>
                <a:gd name="T3" fmla="*/ 919 h 919"/>
                <a:gd name="T4" fmla="*/ 917 w 917"/>
                <a:gd name="T5" fmla="*/ 0 h 919"/>
                <a:gd name="T6" fmla="*/ 0 w 917"/>
                <a:gd name="T7" fmla="*/ 2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919">
                  <a:moveTo>
                    <a:pt x="0" y="2"/>
                  </a:moveTo>
                  <a:lnTo>
                    <a:pt x="917" y="919"/>
                  </a:lnTo>
                  <a:lnTo>
                    <a:pt x="91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6430565" y="2609851"/>
              <a:ext cx="1543050" cy="1543050"/>
            </a:xfrm>
            <a:custGeom>
              <a:avLst/>
              <a:gdLst>
                <a:gd name="T0" fmla="*/ 1296 w 1296"/>
                <a:gd name="T1" fmla="*/ 0 h 1296"/>
                <a:gd name="T2" fmla="*/ 0 w 1296"/>
                <a:gd name="T3" fmla="*/ 0 h 1296"/>
                <a:gd name="T4" fmla="*/ 1296 w 1296"/>
                <a:gd name="T5" fmla="*/ 1296 h 1296"/>
                <a:gd name="T6" fmla="*/ 1296 w 1296"/>
                <a:gd name="T7" fmla="*/ 0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6" h="1296">
                  <a:moveTo>
                    <a:pt x="1296" y="0"/>
                  </a:moveTo>
                  <a:lnTo>
                    <a:pt x="0" y="0"/>
                  </a:lnTo>
                  <a:lnTo>
                    <a:pt x="1296" y="1296"/>
                  </a:lnTo>
                  <a:lnTo>
                    <a:pt x="12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4" name="Freeform 9"/>
            <p:cNvSpPr/>
            <p:nvPr/>
          </p:nvSpPr>
          <p:spPr bwMode="auto">
            <a:xfrm>
              <a:off x="6430565" y="2609851"/>
              <a:ext cx="1543050" cy="771525"/>
            </a:xfrm>
            <a:custGeom>
              <a:avLst/>
              <a:gdLst>
                <a:gd name="T0" fmla="*/ 1296 w 1296"/>
                <a:gd name="T1" fmla="*/ 0 h 648"/>
                <a:gd name="T2" fmla="*/ 0 w 1296"/>
                <a:gd name="T3" fmla="*/ 0 h 648"/>
                <a:gd name="T4" fmla="*/ 648 w 1296"/>
                <a:gd name="T5" fmla="*/ 648 h 648"/>
                <a:gd name="T6" fmla="*/ 1296 w 1296"/>
                <a:gd name="T7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6" h="648">
                  <a:moveTo>
                    <a:pt x="1296" y="0"/>
                  </a:moveTo>
                  <a:lnTo>
                    <a:pt x="0" y="0"/>
                  </a:lnTo>
                  <a:lnTo>
                    <a:pt x="648" y="648"/>
                  </a:lnTo>
                  <a:lnTo>
                    <a:pt x="12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5" name="Freeform 10"/>
            <p:cNvSpPr/>
            <p:nvPr/>
          </p:nvSpPr>
          <p:spPr bwMode="auto">
            <a:xfrm>
              <a:off x="6430565" y="1445419"/>
              <a:ext cx="2183606" cy="1090613"/>
            </a:xfrm>
            <a:custGeom>
              <a:avLst/>
              <a:gdLst>
                <a:gd name="T0" fmla="*/ 917 w 1834"/>
                <a:gd name="T1" fmla="*/ 0 h 916"/>
                <a:gd name="T2" fmla="*/ 1834 w 1834"/>
                <a:gd name="T3" fmla="*/ 916 h 916"/>
                <a:gd name="T4" fmla="*/ 0 w 1834"/>
                <a:gd name="T5" fmla="*/ 916 h 916"/>
                <a:gd name="T6" fmla="*/ 917 w 1834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4" h="916">
                  <a:moveTo>
                    <a:pt x="917" y="0"/>
                  </a:moveTo>
                  <a:lnTo>
                    <a:pt x="1834" y="916"/>
                  </a:lnTo>
                  <a:lnTo>
                    <a:pt x="0" y="916"/>
                  </a:lnTo>
                  <a:lnTo>
                    <a:pt x="9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6" name="Freeform 11"/>
            <p:cNvSpPr/>
            <p:nvPr/>
          </p:nvSpPr>
          <p:spPr bwMode="auto">
            <a:xfrm>
              <a:off x="7522368" y="1445419"/>
              <a:ext cx="1091803" cy="1090613"/>
            </a:xfrm>
            <a:custGeom>
              <a:avLst/>
              <a:gdLst>
                <a:gd name="T0" fmla="*/ 0 w 917"/>
                <a:gd name="T1" fmla="*/ 0 h 916"/>
                <a:gd name="T2" fmla="*/ 917 w 917"/>
                <a:gd name="T3" fmla="*/ 916 h 916"/>
                <a:gd name="T4" fmla="*/ 0 w 917"/>
                <a:gd name="T5" fmla="*/ 916 h 916"/>
                <a:gd name="T6" fmla="*/ 0 w 91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916">
                  <a:moveTo>
                    <a:pt x="0" y="0"/>
                  </a:moveTo>
                  <a:lnTo>
                    <a:pt x="917" y="916"/>
                  </a:lnTo>
                  <a:lnTo>
                    <a:pt x="0" y="9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7" name="Freeform 12"/>
            <p:cNvSpPr/>
            <p:nvPr/>
          </p:nvSpPr>
          <p:spPr bwMode="auto">
            <a:xfrm>
              <a:off x="6375796" y="937023"/>
              <a:ext cx="1543050" cy="1541860"/>
            </a:xfrm>
            <a:custGeom>
              <a:avLst/>
              <a:gdLst>
                <a:gd name="T0" fmla="*/ 0 w 1296"/>
                <a:gd name="T1" fmla="*/ 0 h 1295"/>
                <a:gd name="T2" fmla="*/ 1296 w 1296"/>
                <a:gd name="T3" fmla="*/ 0 h 1295"/>
                <a:gd name="T4" fmla="*/ 0 w 1296"/>
                <a:gd name="T5" fmla="*/ 1295 h 1295"/>
                <a:gd name="T6" fmla="*/ 0 w 1296"/>
                <a:gd name="T7" fmla="*/ 0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6" h="1295">
                  <a:moveTo>
                    <a:pt x="0" y="0"/>
                  </a:moveTo>
                  <a:lnTo>
                    <a:pt x="1296" y="0"/>
                  </a:lnTo>
                  <a:lnTo>
                    <a:pt x="0" y="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8" name="Freeform 13"/>
            <p:cNvSpPr/>
            <p:nvPr/>
          </p:nvSpPr>
          <p:spPr bwMode="auto">
            <a:xfrm>
              <a:off x="6375796" y="937023"/>
              <a:ext cx="1543050" cy="773906"/>
            </a:xfrm>
            <a:custGeom>
              <a:avLst/>
              <a:gdLst>
                <a:gd name="T0" fmla="*/ 0 w 1296"/>
                <a:gd name="T1" fmla="*/ 0 h 650"/>
                <a:gd name="T2" fmla="*/ 1296 w 1296"/>
                <a:gd name="T3" fmla="*/ 0 h 650"/>
                <a:gd name="T4" fmla="*/ 646 w 1296"/>
                <a:gd name="T5" fmla="*/ 650 h 650"/>
                <a:gd name="T6" fmla="*/ 0 w 1296"/>
                <a:gd name="T7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6" h="650">
                  <a:moveTo>
                    <a:pt x="0" y="0"/>
                  </a:moveTo>
                  <a:lnTo>
                    <a:pt x="1296" y="0"/>
                  </a:lnTo>
                  <a:lnTo>
                    <a:pt x="646" y="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59" name="Freeform 14"/>
            <p:cNvSpPr/>
            <p:nvPr/>
          </p:nvSpPr>
          <p:spPr bwMode="auto">
            <a:xfrm>
              <a:off x="6375796" y="2664620"/>
              <a:ext cx="1091803" cy="2182416"/>
            </a:xfrm>
            <a:custGeom>
              <a:avLst/>
              <a:gdLst>
                <a:gd name="T0" fmla="*/ 917 w 917"/>
                <a:gd name="T1" fmla="*/ 916 h 1833"/>
                <a:gd name="T2" fmla="*/ 0 w 917"/>
                <a:gd name="T3" fmla="*/ 1833 h 1833"/>
                <a:gd name="T4" fmla="*/ 0 w 917"/>
                <a:gd name="T5" fmla="*/ 0 h 1833"/>
                <a:gd name="T6" fmla="*/ 917 w 917"/>
                <a:gd name="T7" fmla="*/ 916 h 1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1832">
                  <a:moveTo>
                    <a:pt x="917" y="916"/>
                  </a:moveTo>
                  <a:lnTo>
                    <a:pt x="0" y="1833"/>
                  </a:lnTo>
                  <a:lnTo>
                    <a:pt x="0" y="0"/>
                  </a:lnTo>
                  <a:lnTo>
                    <a:pt x="917" y="9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0" name="Freeform 15"/>
            <p:cNvSpPr/>
            <p:nvPr/>
          </p:nvSpPr>
          <p:spPr bwMode="auto">
            <a:xfrm>
              <a:off x="6375796" y="2664619"/>
              <a:ext cx="1091803" cy="1090613"/>
            </a:xfrm>
            <a:custGeom>
              <a:avLst/>
              <a:gdLst>
                <a:gd name="T0" fmla="*/ 917 w 917"/>
                <a:gd name="T1" fmla="*/ 916 h 916"/>
                <a:gd name="T2" fmla="*/ 0 w 917"/>
                <a:gd name="T3" fmla="*/ 916 h 916"/>
                <a:gd name="T4" fmla="*/ 0 w 917"/>
                <a:gd name="T5" fmla="*/ 0 h 916"/>
                <a:gd name="T6" fmla="*/ 917 w 917"/>
                <a:gd name="T7" fmla="*/ 916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916">
                  <a:moveTo>
                    <a:pt x="917" y="916"/>
                  </a:moveTo>
                  <a:lnTo>
                    <a:pt x="0" y="916"/>
                  </a:lnTo>
                  <a:lnTo>
                    <a:pt x="0" y="0"/>
                  </a:lnTo>
                  <a:lnTo>
                    <a:pt x="917" y="9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1" name="Freeform 16"/>
            <p:cNvSpPr/>
            <p:nvPr/>
          </p:nvSpPr>
          <p:spPr bwMode="auto">
            <a:xfrm>
              <a:off x="4760117" y="2664620"/>
              <a:ext cx="1543050" cy="1545431"/>
            </a:xfrm>
            <a:custGeom>
              <a:avLst/>
              <a:gdLst>
                <a:gd name="T0" fmla="*/ 1296 w 1296"/>
                <a:gd name="T1" fmla="*/ 1298 h 1298"/>
                <a:gd name="T2" fmla="*/ 0 w 1296"/>
                <a:gd name="T3" fmla="*/ 1298 h 1298"/>
                <a:gd name="T4" fmla="*/ 1296 w 1296"/>
                <a:gd name="T5" fmla="*/ 0 h 1298"/>
                <a:gd name="T6" fmla="*/ 1296 w 1296"/>
                <a:gd name="T7" fmla="*/ 1298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6" h="1298">
                  <a:moveTo>
                    <a:pt x="1296" y="1298"/>
                  </a:moveTo>
                  <a:lnTo>
                    <a:pt x="0" y="1298"/>
                  </a:lnTo>
                  <a:lnTo>
                    <a:pt x="1296" y="0"/>
                  </a:lnTo>
                  <a:lnTo>
                    <a:pt x="1296" y="12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2" name="Freeform 17"/>
            <p:cNvSpPr/>
            <p:nvPr/>
          </p:nvSpPr>
          <p:spPr bwMode="auto">
            <a:xfrm>
              <a:off x="5531642" y="2664620"/>
              <a:ext cx="771525" cy="1545431"/>
            </a:xfrm>
            <a:custGeom>
              <a:avLst/>
              <a:gdLst>
                <a:gd name="T0" fmla="*/ 648 w 648"/>
                <a:gd name="T1" fmla="*/ 1298 h 1298"/>
                <a:gd name="T2" fmla="*/ 0 w 648"/>
                <a:gd name="T3" fmla="*/ 648 h 1298"/>
                <a:gd name="T4" fmla="*/ 648 w 648"/>
                <a:gd name="T5" fmla="*/ 0 h 1298"/>
                <a:gd name="T6" fmla="*/ 648 w 648"/>
                <a:gd name="T7" fmla="*/ 1298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8" h="1298">
                  <a:moveTo>
                    <a:pt x="648" y="1298"/>
                  </a:moveTo>
                  <a:lnTo>
                    <a:pt x="0" y="648"/>
                  </a:lnTo>
                  <a:lnTo>
                    <a:pt x="648" y="0"/>
                  </a:lnTo>
                  <a:lnTo>
                    <a:pt x="648" y="12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3" name="Freeform 18"/>
            <p:cNvSpPr/>
            <p:nvPr/>
          </p:nvSpPr>
          <p:spPr bwMode="auto">
            <a:xfrm>
              <a:off x="4062412" y="2609851"/>
              <a:ext cx="2182415" cy="1091804"/>
            </a:xfrm>
            <a:custGeom>
              <a:avLst/>
              <a:gdLst>
                <a:gd name="T0" fmla="*/ 916 w 1833"/>
                <a:gd name="T1" fmla="*/ 917 h 917"/>
                <a:gd name="T2" fmla="*/ 0 w 1833"/>
                <a:gd name="T3" fmla="*/ 0 h 917"/>
                <a:gd name="T4" fmla="*/ 1833 w 1833"/>
                <a:gd name="T5" fmla="*/ 0 h 917"/>
                <a:gd name="T6" fmla="*/ 916 w 1833"/>
                <a:gd name="T7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2" h="917">
                  <a:moveTo>
                    <a:pt x="916" y="917"/>
                  </a:moveTo>
                  <a:lnTo>
                    <a:pt x="0" y="0"/>
                  </a:lnTo>
                  <a:lnTo>
                    <a:pt x="1833" y="0"/>
                  </a:lnTo>
                  <a:lnTo>
                    <a:pt x="916" y="9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4" name="Freeform 19"/>
            <p:cNvSpPr/>
            <p:nvPr/>
          </p:nvSpPr>
          <p:spPr bwMode="auto">
            <a:xfrm>
              <a:off x="5153024" y="2609851"/>
              <a:ext cx="1091803" cy="1091804"/>
            </a:xfrm>
            <a:custGeom>
              <a:avLst/>
              <a:gdLst>
                <a:gd name="T0" fmla="*/ 0 w 917"/>
                <a:gd name="T1" fmla="*/ 917 h 917"/>
                <a:gd name="T2" fmla="*/ 0 w 917"/>
                <a:gd name="T3" fmla="*/ 0 h 917"/>
                <a:gd name="T4" fmla="*/ 917 w 917"/>
                <a:gd name="T5" fmla="*/ 0 h 917"/>
                <a:gd name="T6" fmla="*/ 0 w 917"/>
                <a:gd name="T7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7" h="917">
                  <a:moveTo>
                    <a:pt x="0" y="917"/>
                  </a:moveTo>
                  <a:lnTo>
                    <a:pt x="0" y="0"/>
                  </a:lnTo>
                  <a:lnTo>
                    <a:pt x="917" y="0"/>
                  </a:lnTo>
                  <a:lnTo>
                    <a:pt x="0" y="9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5" name="Freeform 20"/>
            <p:cNvSpPr/>
            <p:nvPr/>
          </p:nvSpPr>
          <p:spPr bwMode="auto">
            <a:xfrm>
              <a:off x="4695823" y="994173"/>
              <a:ext cx="1546622" cy="1541860"/>
            </a:xfrm>
            <a:custGeom>
              <a:avLst/>
              <a:gdLst>
                <a:gd name="T0" fmla="*/ 0 w 1299"/>
                <a:gd name="T1" fmla="*/ 1295 h 1295"/>
                <a:gd name="T2" fmla="*/ 0 w 1299"/>
                <a:gd name="T3" fmla="*/ 0 h 1295"/>
                <a:gd name="T4" fmla="*/ 1299 w 1299"/>
                <a:gd name="T5" fmla="*/ 1295 h 1295"/>
                <a:gd name="T6" fmla="*/ 0 w 1299"/>
                <a:gd name="T7" fmla="*/ 1295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1295">
                  <a:moveTo>
                    <a:pt x="0" y="1295"/>
                  </a:moveTo>
                  <a:lnTo>
                    <a:pt x="0" y="0"/>
                  </a:lnTo>
                  <a:lnTo>
                    <a:pt x="1299" y="1295"/>
                  </a:lnTo>
                  <a:lnTo>
                    <a:pt x="0" y="12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6" name="Freeform 21"/>
            <p:cNvSpPr/>
            <p:nvPr/>
          </p:nvSpPr>
          <p:spPr bwMode="auto">
            <a:xfrm>
              <a:off x="4695823" y="1765698"/>
              <a:ext cx="1546622" cy="770335"/>
            </a:xfrm>
            <a:custGeom>
              <a:avLst/>
              <a:gdLst>
                <a:gd name="T0" fmla="*/ 0 w 1299"/>
                <a:gd name="T1" fmla="*/ 647 h 647"/>
                <a:gd name="T2" fmla="*/ 651 w 1299"/>
                <a:gd name="T3" fmla="*/ 0 h 647"/>
                <a:gd name="T4" fmla="*/ 1299 w 1299"/>
                <a:gd name="T5" fmla="*/ 647 h 647"/>
                <a:gd name="T6" fmla="*/ 0 w 1299"/>
                <a:gd name="T7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647">
                  <a:moveTo>
                    <a:pt x="0" y="647"/>
                  </a:moveTo>
                  <a:lnTo>
                    <a:pt x="651" y="0"/>
                  </a:lnTo>
                  <a:lnTo>
                    <a:pt x="1299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7" name="Freeform 910"/>
            <p:cNvSpPr/>
            <p:nvPr/>
          </p:nvSpPr>
          <p:spPr bwMode="auto">
            <a:xfrm>
              <a:off x="6988300" y="2057949"/>
              <a:ext cx="339467" cy="342535"/>
            </a:xfrm>
            <a:custGeom>
              <a:avLst/>
              <a:gdLst>
                <a:gd name="T0" fmla="*/ 140 w 280"/>
                <a:gd name="T1" fmla="*/ 0 h 283"/>
                <a:gd name="T2" fmla="*/ 0 w 280"/>
                <a:gd name="T3" fmla="*/ 122 h 283"/>
                <a:gd name="T4" fmla="*/ 34 w 280"/>
                <a:gd name="T5" fmla="*/ 104 h 283"/>
                <a:gd name="T6" fmla="*/ 70 w 280"/>
                <a:gd name="T7" fmla="*/ 124 h 283"/>
                <a:gd name="T8" fmla="*/ 105 w 280"/>
                <a:gd name="T9" fmla="*/ 104 h 283"/>
                <a:gd name="T10" fmla="*/ 135 w 280"/>
                <a:gd name="T11" fmla="*/ 117 h 283"/>
                <a:gd name="T12" fmla="*/ 135 w 280"/>
                <a:gd name="T13" fmla="*/ 194 h 283"/>
                <a:gd name="T14" fmla="*/ 129 w 280"/>
                <a:gd name="T15" fmla="*/ 194 h 283"/>
                <a:gd name="T16" fmla="*/ 129 w 280"/>
                <a:gd name="T17" fmla="*/ 222 h 283"/>
                <a:gd name="T18" fmla="*/ 129 w 280"/>
                <a:gd name="T19" fmla="*/ 250 h 283"/>
                <a:gd name="T20" fmla="*/ 127 w 280"/>
                <a:gd name="T21" fmla="*/ 259 h 283"/>
                <a:gd name="T22" fmla="*/ 117 w 280"/>
                <a:gd name="T23" fmla="*/ 264 h 283"/>
                <a:gd name="T24" fmla="*/ 113 w 280"/>
                <a:gd name="T25" fmla="*/ 264 h 283"/>
                <a:gd name="T26" fmla="*/ 107 w 280"/>
                <a:gd name="T27" fmla="*/ 261 h 283"/>
                <a:gd name="T28" fmla="*/ 105 w 280"/>
                <a:gd name="T29" fmla="*/ 257 h 283"/>
                <a:gd name="T30" fmla="*/ 104 w 280"/>
                <a:gd name="T31" fmla="*/ 251 h 283"/>
                <a:gd name="T32" fmla="*/ 101 w 280"/>
                <a:gd name="T33" fmla="*/ 244 h 283"/>
                <a:gd name="T34" fmla="*/ 93 w 280"/>
                <a:gd name="T35" fmla="*/ 240 h 283"/>
                <a:gd name="T36" fmla="*/ 86 w 280"/>
                <a:gd name="T37" fmla="*/ 243 h 283"/>
                <a:gd name="T38" fmla="*/ 83 w 280"/>
                <a:gd name="T39" fmla="*/ 251 h 283"/>
                <a:gd name="T40" fmla="*/ 85 w 280"/>
                <a:gd name="T41" fmla="*/ 264 h 283"/>
                <a:gd name="T42" fmla="*/ 91 w 280"/>
                <a:gd name="T43" fmla="*/ 274 h 283"/>
                <a:gd name="T44" fmla="*/ 107 w 280"/>
                <a:gd name="T45" fmla="*/ 282 h 283"/>
                <a:gd name="T46" fmla="*/ 117 w 280"/>
                <a:gd name="T47" fmla="*/ 283 h 283"/>
                <a:gd name="T48" fmla="*/ 117 w 280"/>
                <a:gd name="T49" fmla="*/ 283 h 283"/>
                <a:gd name="T50" fmla="*/ 117 w 280"/>
                <a:gd name="T51" fmla="*/ 283 h 283"/>
                <a:gd name="T52" fmla="*/ 117 w 280"/>
                <a:gd name="T53" fmla="*/ 283 h 283"/>
                <a:gd name="T54" fmla="*/ 117 w 280"/>
                <a:gd name="T55" fmla="*/ 283 h 283"/>
                <a:gd name="T56" fmla="*/ 117 w 280"/>
                <a:gd name="T57" fmla="*/ 283 h 283"/>
                <a:gd name="T58" fmla="*/ 117 w 280"/>
                <a:gd name="T59" fmla="*/ 283 h 283"/>
                <a:gd name="T60" fmla="*/ 117 w 280"/>
                <a:gd name="T61" fmla="*/ 283 h 283"/>
                <a:gd name="T62" fmla="*/ 143 w 280"/>
                <a:gd name="T63" fmla="*/ 272 h 283"/>
                <a:gd name="T64" fmla="*/ 151 w 280"/>
                <a:gd name="T65" fmla="*/ 250 h 283"/>
                <a:gd name="T66" fmla="*/ 151 w 280"/>
                <a:gd name="T67" fmla="*/ 250 h 283"/>
                <a:gd name="T68" fmla="*/ 151 w 280"/>
                <a:gd name="T69" fmla="*/ 250 h 283"/>
                <a:gd name="T70" fmla="*/ 151 w 280"/>
                <a:gd name="T71" fmla="*/ 222 h 283"/>
                <a:gd name="T72" fmla="*/ 151 w 280"/>
                <a:gd name="T73" fmla="*/ 194 h 283"/>
                <a:gd name="T74" fmla="*/ 145 w 280"/>
                <a:gd name="T75" fmla="*/ 194 h 283"/>
                <a:gd name="T76" fmla="*/ 145 w 280"/>
                <a:gd name="T77" fmla="*/ 117 h 283"/>
                <a:gd name="T78" fmla="*/ 175 w 280"/>
                <a:gd name="T79" fmla="*/ 105 h 283"/>
                <a:gd name="T80" fmla="*/ 210 w 280"/>
                <a:gd name="T81" fmla="*/ 124 h 283"/>
                <a:gd name="T82" fmla="*/ 246 w 280"/>
                <a:gd name="T83" fmla="*/ 105 h 283"/>
                <a:gd name="T84" fmla="*/ 280 w 280"/>
                <a:gd name="T85" fmla="*/ 123 h 283"/>
                <a:gd name="T86" fmla="*/ 140 w 280"/>
                <a:gd name="T8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0" h="283">
                  <a:moveTo>
                    <a:pt x="140" y="0"/>
                  </a:moveTo>
                  <a:cubicBezTo>
                    <a:pt x="68" y="0"/>
                    <a:pt x="9" y="54"/>
                    <a:pt x="0" y="122"/>
                  </a:cubicBezTo>
                  <a:cubicBezTo>
                    <a:pt x="7" y="112"/>
                    <a:pt x="20" y="104"/>
                    <a:pt x="34" y="104"/>
                  </a:cubicBezTo>
                  <a:cubicBezTo>
                    <a:pt x="50" y="104"/>
                    <a:pt x="63" y="112"/>
                    <a:pt x="70" y="124"/>
                  </a:cubicBezTo>
                  <a:cubicBezTo>
                    <a:pt x="76" y="113"/>
                    <a:pt x="89" y="104"/>
                    <a:pt x="105" y="104"/>
                  </a:cubicBezTo>
                  <a:cubicBezTo>
                    <a:pt x="117" y="104"/>
                    <a:pt x="128" y="110"/>
                    <a:pt x="135" y="117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9" y="194"/>
                    <a:pt x="129" y="208"/>
                    <a:pt x="129" y="222"/>
                  </a:cubicBezTo>
                  <a:cubicBezTo>
                    <a:pt x="129" y="236"/>
                    <a:pt x="129" y="250"/>
                    <a:pt x="129" y="250"/>
                  </a:cubicBezTo>
                  <a:cubicBezTo>
                    <a:pt x="129" y="252"/>
                    <a:pt x="129" y="256"/>
                    <a:pt x="127" y="259"/>
                  </a:cubicBezTo>
                  <a:cubicBezTo>
                    <a:pt x="125" y="262"/>
                    <a:pt x="122" y="264"/>
                    <a:pt x="117" y="264"/>
                  </a:cubicBezTo>
                  <a:cubicBezTo>
                    <a:pt x="116" y="264"/>
                    <a:pt x="115" y="264"/>
                    <a:pt x="113" y="264"/>
                  </a:cubicBezTo>
                  <a:cubicBezTo>
                    <a:pt x="111" y="263"/>
                    <a:pt x="109" y="262"/>
                    <a:pt x="107" y="261"/>
                  </a:cubicBezTo>
                  <a:cubicBezTo>
                    <a:pt x="106" y="259"/>
                    <a:pt x="106" y="258"/>
                    <a:pt x="105" y="257"/>
                  </a:cubicBezTo>
                  <a:cubicBezTo>
                    <a:pt x="104" y="255"/>
                    <a:pt x="104" y="253"/>
                    <a:pt x="104" y="251"/>
                  </a:cubicBezTo>
                  <a:cubicBezTo>
                    <a:pt x="104" y="248"/>
                    <a:pt x="103" y="245"/>
                    <a:pt x="101" y="244"/>
                  </a:cubicBezTo>
                  <a:cubicBezTo>
                    <a:pt x="99" y="242"/>
                    <a:pt x="96" y="240"/>
                    <a:pt x="93" y="240"/>
                  </a:cubicBezTo>
                  <a:cubicBezTo>
                    <a:pt x="90" y="240"/>
                    <a:pt x="88" y="242"/>
                    <a:pt x="86" y="243"/>
                  </a:cubicBezTo>
                  <a:cubicBezTo>
                    <a:pt x="84" y="245"/>
                    <a:pt x="83" y="248"/>
                    <a:pt x="83" y="251"/>
                  </a:cubicBezTo>
                  <a:cubicBezTo>
                    <a:pt x="83" y="256"/>
                    <a:pt x="83" y="260"/>
                    <a:pt x="85" y="264"/>
                  </a:cubicBezTo>
                  <a:cubicBezTo>
                    <a:pt x="86" y="267"/>
                    <a:pt x="88" y="271"/>
                    <a:pt x="91" y="274"/>
                  </a:cubicBezTo>
                  <a:cubicBezTo>
                    <a:pt x="96" y="278"/>
                    <a:pt x="102" y="281"/>
                    <a:pt x="107" y="282"/>
                  </a:cubicBezTo>
                  <a:cubicBezTo>
                    <a:pt x="112" y="283"/>
                    <a:pt x="116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29" y="283"/>
                    <a:pt x="137" y="278"/>
                    <a:pt x="143" y="272"/>
                  </a:cubicBezTo>
                  <a:cubicBezTo>
                    <a:pt x="148" y="265"/>
                    <a:pt x="150" y="257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22"/>
                    <a:pt x="151" y="222"/>
                    <a:pt x="151" y="222"/>
                  </a:cubicBezTo>
                  <a:cubicBezTo>
                    <a:pt x="151" y="194"/>
                    <a:pt x="151" y="194"/>
                    <a:pt x="151" y="194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52" y="109"/>
                    <a:pt x="163" y="104"/>
                    <a:pt x="175" y="105"/>
                  </a:cubicBezTo>
                  <a:cubicBezTo>
                    <a:pt x="191" y="105"/>
                    <a:pt x="204" y="113"/>
                    <a:pt x="210" y="124"/>
                  </a:cubicBezTo>
                  <a:cubicBezTo>
                    <a:pt x="217" y="113"/>
                    <a:pt x="230" y="105"/>
                    <a:pt x="246" y="105"/>
                  </a:cubicBezTo>
                  <a:cubicBezTo>
                    <a:pt x="260" y="105"/>
                    <a:pt x="273" y="112"/>
                    <a:pt x="280" y="123"/>
                  </a:cubicBezTo>
                  <a:cubicBezTo>
                    <a:pt x="271" y="54"/>
                    <a:pt x="212" y="0"/>
                    <a:pt x="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8" name="Freeform 307"/>
            <p:cNvSpPr>
              <a:spLocks noChangeAspect="1" noEditPoints="1"/>
            </p:cNvSpPr>
            <p:nvPr/>
          </p:nvSpPr>
          <p:spPr bwMode="auto">
            <a:xfrm>
              <a:off x="5972361" y="3016464"/>
              <a:ext cx="258744" cy="378000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69" name="Freeform 266"/>
            <p:cNvSpPr>
              <a:spLocks noChangeAspect="1" noEditPoints="1"/>
            </p:cNvSpPr>
            <p:nvPr/>
          </p:nvSpPr>
          <p:spPr bwMode="auto">
            <a:xfrm>
              <a:off x="5385164" y="2739541"/>
              <a:ext cx="324000" cy="354983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grpSp>
          <p:nvGrpSpPr>
            <p:cNvPr id="170" name="组合 169"/>
            <p:cNvGrpSpPr>
              <a:grpSpLocks noChangeAspect="1"/>
            </p:cNvGrpSpPr>
            <p:nvPr/>
          </p:nvGrpSpPr>
          <p:grpSpPr>
            <a:xfrm>
              <a:off x="5358164" y="2093587"/>
              <a:ext cx="351000" cy="300520"/>
              <a:chOff x="2162176" y="-104775"/>
              <a:chExt cx="1655763" cy="1417638"/>
            </a:xfrm>
            <a:solidFill>
              <a:schemeClr val="bg1"/>
            </a:solidFill>
          </p:grpSpPr>
          <p:sp>
            <p:nvSpPr>
              <p:cNvPr id="197" name="Freeform 3767"/>
              <p:cNvSpPr/>
              <p:nvPr/>
            </p:nvSpPr>
            <p:spPr bwMode="auto">
              <a:xfrm>
                <a:off x="2311401" y="104775"/>
                <a:ext cx="1370013" cy="1208088"/>
              </a:xfrm>
              <a:custGeom>
                <a:avLst/>
                <a:gdLst>
                  <a:gd name="T0" fmla="*/ 231 w 431"/>
                  <a:gd name="T1" fmla="*/ 6 h 380"/>
                  <a:gd name="T2" fmla="*/ 190 w 431"/>
                  <a:gd name="T3" fmla="*/ 7 h 380"/>
                  <a:gd name="T4" fmla="*/ 20 w 431"/>
                  <a:gd name="T5" fmla="*/ 106 h 380"/>
                  <a:gd name="T6" fmla="*/ 0 w 431"/>
                  <a:gd name="T7" fmla="*/ 142 h 380"/>
                  <a:gd name="T8" fmla="*/ 0 w 431"/>
                  <a:gd name="T9" fmla="*/ 357 h 380"/>
                  <a:gd name="T10" fmla="*/ 24 w 431"/>
                  <a:gd name="T11" fmla="*/ 380 h 380"/>
                  <a:gd name="T12" fmla="*/ 124 w 431"/>
                  <a:gd name="T13" fmla="*/ 380 h 380"/>
                  <a:gd name="T14" fmla="*/ 148 w 431"/>
                  <a:gd name="T15" fmla="*/ 357 h 380"/>
                  <a:gd name="T16" fmla="*/ 148 w 431"/>
                  <a:gd name="T17" fmla="*/ 258 h 380"/>
                  <a:gd name="T18" fmla="*/ 171 w 431"/>
                  <a:gd name="T19" fmla="*/ 235 h 380"/>
                  <a:gd name="T20" fmla="*/ 260 w 431"/>
                  <a:gd name="T21" fmla="*/ 235 h 380"/>
                  <a:gd name="T22" fmla="*/ 283 w 431"/>
                  <a:gd name="T23" fmla="*/ 258 h 380"/>
                  <a:gd name="T24" fmla="*/ 283 w 431"/>
                  <a:gd name="T25" fmla="*/ 357 h 380"/>
                  <a:gd name="T26" fmla="*/ 307 w 431"/>
                  <a:gd name="T27" fmla="*/ 380 h 380"/>
                  <a:gd name="T28" fmla="*/ 407 w 431"/>
                  <a:gd name="T29" fmla="*/ 380 h 380"/>
                  <a:gd name="T30" fmla="*/ 431 w 431"/>
                  <a:gd name="T31" fmla="*/ 357 h 380"/>
                  <a:gd name="T32" fmla="*/ 431 w 431"/>
                  <a:gd name="T33" fmla="*/ 142 h 380"/>
                  <a:gd name="T34" fmla="*/ 410 w 431"/>
                  <a:gd name="T35" fmla="*/ 107 h 380"/>
                  <a:gd name="T36" fmla="*/ 231 w 431"/>
                  <a:gd name="T37" fmla="*/ 6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1" h="380">
                    <a:moveTo>
                      <a:pt x="231" y="6"/>
                    </a:moveTo>
                    <a:cubicBezTo>
                      <a:pt x="220" y="0"/>
                      <a:pt x="201" y="0"/>
                      <a:pt x="190" y="7"/>
                    </a:cubicBezTo>
                    <a:cubicBezTo>
                      <a:pt x="20" y="106"/>
                      <a:pt x="20" y="106"/>
                      <a:pt x="20" y="106"/>
                    </a:cubicBezTo>
                    <a:cubicBezTo>
                      <a:pt x="9" y="113"/>
                      <a:pt x="0" y="129"/>
                      <a:pt x="0" y="142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0" y="370"/>
                      <a:pt x="10" y="380"/>
                      <a:pt x="24" y="380"/>
                    </a:cubicBezTo>
                    <a:cubicBezTo>
                      <a:pt x="124" y="380"/>
                      <a:pt x="124" y="380"/>
                      <a:pt x="124" y="380"/>
                    </a:cubicBezTo>
                    <a:cubicBezTo>
                      <a:pt x="137" y="380"/>
                      <a:pt x="148" y="370"/>
                      <a:pt x="148" y="357"/>
                    </a:cubicBezTo>
                    <a:cubicBezTo>
                      <a:pt x="148" y="258"/>
                      <a:pt x="148" y="258"/>
                      <a:pt x="148" y="258"/>
                    </a:cubicBezTo>
                    <a:cubicBezTo>
                      <a:pt x="148" y="245"/>
                      <a:pt x="158" y="235"/>
                      <a:pt x="171" y="235"/>
                    </a:cubicBezTo>
                    <a:cubicBezTo>
                      <a:pt x="260" y="235"/>
                      <a:pt x="260" y="235"/>
                      <a:pt x="260" y="235"/>
                    </a:cubicBezTo>
                    <a:cubicBezTo>
                      <a:pt x="273" y="235"/>
                      <a:pt x="283" y="245"/>
                      <a:pt x="283" y="258"/>
                    </a:cubicBezTo>
                    <a:cubicBezTo>
                      <a:pt x="283" y="357"/>
                      <a:pt x="283" y="357"/>
                      <a:pt x="283" y="357"/>
                    </a:cubicBezTo>
                    <a:cubicBezTo>
                      <a:pt x="283" y="370"/>
                      <a:pt x="294" y="380"/>
                      <a:pt x="307" y="380"/>
                    </a:cubicBezTo>
                    <a:cubicBezTo>
                      <a:pt x="407" y="380"/>
                      <a:pt x="407" y="380"/>
                      <a:pt x="407" y="380"/>
                    </a:cubicBezTo>
                    <a:cubicBezTo>
                      <a:pt x="420" y="380"/>
                      <a:pt x="431" y="370"/>
                      <a:pt x="431" y="357"/>
                    </a:cubicBezTo>
                    <a:cubicBezTo>
                      <a:pt x="431" y="142"/>
                      <a:pt x="431" y="142"/>
                      <a:pt x="431" y="142"/>
                    </a:cubicBezTo>
                    <a:cubicBezTo>
                      <a:pt x="431" y="129"/>
                      <a:pt x="422" y="113"/>
                      <a:pt x="410" y="107"/>
                    </a:cubicBezTo>
                    <a:lnTo>
                      <a:pt x="23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solidFill>
                    <a:schemeClr val="bg1"/>
                  </a:solidFill>
                  <a:ea typeface="+mn-ea"/>
                  <a:cs typeface="+mn-ea"/>
                </a:endParaRPr>
              </a:p>
            </p:txBody>
          </p:sp>
          <p:sp>
            <p:nvSpPr>
              <p:cNvPr id="198" name="Freeform 3768"/>
              <p:cNvSpPr/>
              <p:nvPr/>
            </p:nvSpPr>
            <p:spPr bwMode="auto">
              <a:xfrm>
                <a:off x="2162176" y="-104775"/>
                <a:ext cx="1655763" cy="552450"/>
              </a:xfrm>
              <a:custGeom>
                <a:avLst/>
                <a:gdLst>
                  <a:gd name="T0" fmla="*/ 516 w 521"/>
                  <a:gd name="T1" fmla="*/ 165 h 174"/>
                  <a:gd name="T2" fmla="*/ 487 w 521"/>
                  <a:gd name="T3" fmla="*/ 167 h 174"/>
                  <a:gd name="T4" fmla="*/ 276 w 521"/>
                  <a:gd name="T5" fmla="*/ 45 h 174"/>
                  <a:gd name="T6" fmla="*/ 235 w 521"/>
                  <a:gd name="T7" fmla="*/ 45 h 174"/>
                  <a:gd name="T8" fmla="*/ 34 w 521"/>
                  <a:gd name="T9" fmla="*/ 167 h 174"/>
                  <a:gd name="T10" fmla="*/ 5 w 521"/>
                  <a:gd name="T11" fmla="*/ 165 h 174"/>
                  <a:gd name="T12" fmla="*/ 16 w 521"/>
                  <a:gd name="T13" fmla="*/ 138 h 174"/>
                  <a:gd name="T14" fmla="*/ 235 w 521"/>
                  <a:gd name="T15" fmla="*/ 7 h 174"/>
                  <a:gd name="T16" fmla="*/ 276 w 521"/>
                  <a:gd name="T17" fmla="*/ 6 h 174"/>
                  <a:gd name="T18" fmla="*/ 504 w 521"/>
                  <a:gd name="T19" fmla="*/ 139 h 174"/>
                  <a:gd name="T20" fmla="*/ 516 w 521"/>
                  <a:gd name="T21" fmla="*/ 16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1" h="174">
                    <a:moveTo>
                      <a:pt x="516" y="165"/>
                    </a:moveTo>
                    <a:cubicBezTo>
                      <a:pt x="512" y="173"/>
                      <a:pt x="499" y="174"/>
                      <a:pt x="487" y="167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65" y="38"/>
                      <a:pt x="247" y="38"/>
                      <a:pt x="235" y="45"/>
                    </a:cubicBezTo>
                    <a:cubicBezTo>
                      <a:pt x="34" y="167"/>
                      <a:pt x="34" y="167"/>
                      <a:pt x="34" y="167"/>
                    </a:cubicBezTo>
                    <a:cubicBezTo>
                      <a:pt x="22" y="174"/>
                      <a:pt x="9" y="173"/>
                      <a:pt x="5" y="165"/>
                    </a:cubicBezTo>
                    <a:cubicBezTo>
                      <a:pt x="0" y="157"/>
                      <a:pt x="5" y="145"/>
                      <a:pt x="16" y="138"/>
                    </a:cubicBezTo>
                    <a:cubicBezTo>
                      <a:pt x="235" y="7"/>
                      <a:pt x="235" y="7"/>
                      <a:pt x="235" y="7"/>
                    </a:cubicBezTo>
                    <a:cubicBezTo>
                      <a:pt x="246" y="0"/>
                      <a:pt x="265" y="0"/>
                      <a:pt x="276" y="6"/>
                    </a:cubicBezTo>
                    <a:cubicBezTo>
                      <a:pt x="504" y="139"/>
                      <a:pt x="504" y="139"/>
                      <a:pt x="504" y="139"/>
                    </a:cubicBezTo>
                    <a:cubicBezTo>
                      <a:pt x="515" y="145"/>
                      <a:pt x="521" y="157"/>
                      <a:pt x="516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solidFill>
                    <a:schemeClr val="bg1"/>
                  </a:solidFill>
                  <a:ea typeface="+mn-ea"/>
                  <a:cs typeface="+mn-ea"/>
                </a:endParaRPr>
              </a:p>
            </p:txBody>
          </p:sp>
        </p:grpSp>
        <p:grpSp>
          <p:nvGrpSpPr>
            <p:cNvPr id="171" name="组合 170"/>
            <p:cNvGrpSpPr>
              <a:grpSpLocks noChangeAspect="1"/>
            </p:cNvGrpSpPr>
            <p:nvPr/>
          </p:nvGrpSpPr>
          <p:grpSpPr>
            <a:xfrm>
              <a:off x="6461829" y="1572816"/>
              <a:ext cx="378000" cy="287265"/>
              <a:chOff x="10004425" y="1971676"/>
              <a:chExt cx="1593850" cy="1211262"/>
            </a:xfrm>
            <a:solidFill>
              <a:schemeClr val="bg1"/>
            </a:solidFill>
          </p:grpSpPr>
          <p:sp>
            <p:nvSpPr>
              <p:cNvPr id="191" name="Freeform 267"/>
              <p:cNvSpPr/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433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  <p:sp>
            <p:nvSpPr>
              <p:cNvPr id="192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  <p:sp>
            <p:nvSpPr>
              <p:cNvPr id="193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  <p:sp>
            <p:nvSpPr>
              <p:cNvPr id="194" name="Freeform 270"/>
              <p:cNvSpPr/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  <p:sp>
            <p:nvSpPr>
              <p:cNvPr id="195" name="Freeform 271"/>
              <p:cNvSpPr/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  <p:sp>
            <p:nvSpPr>
              <p:cNvPr id="196" name="Freeform 272"/>
              <p:cNvSpPr/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6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ea typeface="+mn-ea"/>
                  <a:cs typeface="+mn-ea"/>
                </a:endParaRPr>
              </a:p>
            </p:txBody>
          </p:sp>
        </p:grpSp>
        <p:sp>
          <p:nvSpPr>
            <p:cNvPr id="172" name="Freeform 63"/>
            <p:cNvSpPr>
              <a:spLocks noChangeAspect="1" noEditPoints="1"/>
            </p:cNvSpPr>
            <p:nvPr/>
          </p:nvSpPr>
          <p:spPr bwMode="auto">
            <a:xfrm>
              <a:off x="5870820" y="1523949"/>
              <a:ext cx="324000" cy="368006"/>
            </a:xfrm>
            <a:custGeom>
              <a:avLst/>
              <a:gdLst>
                <a:gd name="T0" fmla="*/ 319 w 352"/>
                <a:gd name="T1" fmla="*/ 209 h 400"/>
                <a:gd name="T2" fmla="*/ 238 w 352"/>
                <a:gd name="T3" fmla="*/ 134 h 400"/>
                <a:gd name="T4" fmla="*/ 251 w 352"/>
                <a:gd name="T5" fmla="*/ 134 h 400"/>
                <a:gd name="T6" fmla="*/ 313 w 352"/>
                <a:gd name="T7" fmla="*/ 114 h 400"/>
                <a:gd name="T8" fmla="*/ 283 w 352"/>
                <a:gd name="T9" fmla="*/ 96 h 400"/>
                <a:gd name="T10" fmla="*/ 292 w 352"/>
                <a:gd name="T11" fmla="*/ 82 h 400"/>
                <a:gd name="T12" fmla="*/ 289 w 352"/>
                <a:gd name="T13" fmla="*/ 75 h 400"/>
                <a:gd name="T14" fmla="*/ 237 w 352"/>
                <a:gd name="T15" fmla="*/ 97 h 400"/>
                <a:gd name="T16" fmla="*/ 231 w 352"/>
                <a:gd name="T17" fmla="*/ 16 h 400"/>
                <a:gd name="T18" fmla="*/ 142 w 352"/>
                <a:gd name="T19" fmla="*/ 17 h 400"/>
                <a:gd name="T20" fmla="*/ 136 w 352"/>
                <a:gd name="T21" fmla="*/ 108 h 400"/>
                <a:gd name="T22" fmla="*/ 121 w 352"/>
                <a:gd name="T23" fmla="*/ 112 h 400"/>
                <a:gd name="T24" fmla="*/ 111 w 352"/>
                <a:gd name="T25" fmla="*/ 119 h 400"/>
                <a:gd name="T26" fmla="*/ 127 w 352"/>
                <a:gd name="T27" fmla="*/ 130 h 400"/>
                <a:gd name="T28" fmla="*/ 34 w 352"/>
                <a:gd name="T29" fmla="*/ 214 h 400"/>
                <a:gd name="T30" fmla="*/ 149 w 352"/>
                <a:gd name="T31" fmla="*/ 391 h 400"/>
                <a:gd name="T32" fmla="*/ 343 w 352"/>
                <a:gd name="T33" fmla="*/ 268 h 400"/>
                <a:gd name="T34" fmla="*/ 303 w 352"/>
                <a:gd name="T35" fmla="*/ 109 h 400"/>
                <a:gd name="T36" fmla="*/ 251 w 352"/>
                <a:gd name="T37" fmla="*/ 123 h 400"/>
                <a:gd name="T38" fmla="*/ 243 w 352"/>
                <a:gd name="T39" fmla="*/ 122 h 400"/>
                <a:gd name="T40" fmla="*/ 280 w 352"/>
                <a:gd name="T41" fmla="*/ 85 h 400"/>
                <a:gd name="T42" fmla="*/ 239 w 352"/>
                <a:gd name="T43" fmla="*/ 111 h 400"/>
                <a:gd name="T44" fmla="*/ 280 w 352"/>
                <a:gd name="T45" fmla="*/ 85 h 400"/>
                <a:gd name="T46" fmla="*/ 218 w 352"/>
                <a:gd name="T47" fmla="*/ 315 h 400"/>
                <a:gd name="T48" fmla="*/ 183 w 352"/>
                <a:gd name="T49" fmla="*/ 326 h 400"/>
                <a:gd name="T50" fmla="*/ 169 w 352"/>
                <a:gd name="T51" fmla="*/ 344 h 400"/>
                <a:gd name="T52" fmla="*/ 147 w 352"/>
                <a:gd name="T53" fmla="*/ 322 h 400"/>
                <a:gd name="T54" fmla="*/ 122 w 352"/>
                <a:gd name="T55" fmla="*/ 300 h 400"/>
                <a:gd name="T56" fmla="*/ 155 w 352"/>
                <a:gd name="T57" fmla="*/ 280 h 400"/>
                <a:gd name="T58" fmla="*/ 169 w 352"/>
                <a:gd name="T59" fmla="*/ 301 h 400"/>
                <a:gd name="T60" fmla="*/ 142 w 352"/>
                <a:gd name="T61" fmla="*/ 258 h 400"/>
                <a:gd name="T62" fmla="*/ 122 w 352"/>
                <a:gd name="T63" fmla="*/ 225 h 400"/>
                <a:gd name="T64" fmla="*/ 169 w 352"/>
                <a:gd name="T65" fmla="*/ 184 h 400"/>
                <a:gd name="T66" fmla="*/ 183 w 352"/>
                <a:gd name="T67" fmla="*/ 175 h 400"/>
                <a:gd name="T68" fmla="*/ 215 w 352"/>
                <a:gd name="T69" fmla="*/ 194 h 400"/>
                <a:gd name="T70" fmla="*/ 195 w 352"/>
                <a:gd name="T71" fmla="*/ 223 h 400"/>
                <a:gd name="T72" fmla="*/ 183 w 352"/>
                <a:gd name="T73" fmla="*/ 209 h 400"/>
                <a:gd name="T74" fmla="*/ 221 w 352"/>
                <a:gd name="T75" fmla="*/ 252 h 400"/>
                <a:gd name="T76" fmla="*/ 230 w 352"/>
                <a:gd name="T77" fmla="*/ 30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2" h="400">
                  <a:moveTo>
                    <a:pt x="343" y="268"/>
                  </a:moveTo>
                  <a:cubicBezTo>
                    <a:pt x="339" y="245"/>
                    <a:pt x="331" y="231"/>
                    <a:pt x="319" y="209"/>
                  </a:cubicBezTo>
                  <a:cubicBezTo>
                    <a:pt x="308" y="192"/>
                    <a:pt x="288" y="172"/>
                    <a:pt x="273" y="160"/>
                  </a:cubicBezTo>
                  <a:cubicBezTo>
                    <a:pt x="262" y="151"/>
                    <a:pt x="249" y="143"/>
                    <a:pt x="238" y="134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51" y="134"/>
                    <a:pt x="251" y="134"/>
                    <a:pt x="251" y="134"/>
                  </a:cubicBezTo>
                  <a:cubicBezTo>
                    <a:pt x="258" y="134"/>
                    <a:pt x="266" y="134"/>
                    <a:pt x="274" y="133"/>
                  </a:cubicBezTo>
                  <a:cubicBezTo>
                    <a:pt x="283" y="132"/>
                    <a:pt x="306" y="128"/>
                    <a:pt x="313" y="114"/>
                  </a:cubicBezTo>
                  <a:cubicBezTo>
                    <a:pt x="318" y="104"/>
                    <a:pt x="314" y="99"/>
                    <a:pt x="311" y="97"/>
                  </a:cubicBezTo>
                  <a:cubicBezTo>
                    <a:pt x="306" y="93"/>
                    <a:pt x="295" y="94"/>
                    <a:pt x="283" y="96"/>
                  </a:cubicBezTo>
                  <a:cubicBezTo>
                    <a:pt x="288" y="92"/>
                    <a:pt x="291" y="88"/>
                    <a:pt x="292" y="84"/>
                  </a:cubicBezTo>
                  <a:cubicBezTo>
                    <a:pt x="292" y="84"/>
                    <a:pt x="292" y="83"/>
                    <a:pt x="292" y="82"/>
                  </a:cubicBezTo>
                  <a:cubicBezTo>
                    <a:pt x="292" y="80"/>
                    <a:pt x="292" y="78"/>
                    <a:pt x="290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7" y="74"/>
                    <a:pt x="287" y="74"/>
                    <a:pt x="287" y="74"/>
                  </a:cubicBezTo>
                  <a:cubicBezTo>
                    <a:pt x="272" y="72"/>
                    <a:pt x="251" y="83"/>
                    <a:pt x="237" y="97"/>
                  </a:cubicBezTo>
                  <a:cubicBezTo>
                    <a:pt x="252" y="77"/>
                    <a:pt x="280" y="51"/>
                    <a:pt x="285" y="30"/>
                  </a:cubicBezTo>
                  <a:cubicBezTo>
                    <a:pt x="266" y="29"/>
                    <a:pt x="247" y="25"/>
                    <a:pt x="231" y="16"/>
                  </a:cubicBezTo>
                  <a:cubicBezTo>
                    <a:pt x="216" y="8"/>
                    <a:pt x="209" y="0"/>
                    <a:pt x="191" y="3"/>
                  </a:cubicBezTo>
                  <a:cubicBezTo>
                    <a:pt x="174" y="5"/>
                    <a:pt x="158" y="13"/>
                    <a:pt x="142" y="17"/>
                  </a:cubicBezTo>
                  <a:cubicBezTo>
                    <a:pt x="124" y="22"/>
                    <a:pt x="108" y="15"/>
                    <a:pt x="90" y="18"/>
                  </a:cubicBezTo>
                  <a:cubicBezTo>
                    <a:pt x="87" y="49"/>
                    <a:pt x="125" y="79"/>
                    <a:pt x="136" y="108"/>
                  </a:cubicBezTo>
                  <a:cubicBezTo>
                    <a:pt x="131" y="109"/>
                    <a:pt x="126" y="110"/>
                    <a:pt x="121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18" y="113"/>
                    <a:pt x="115" y="114"/>
                    <a:pt x="114" y="116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6" y="127"/>
                    <a:pt x="120" y="129"/>
                    <a:pt x="127" y="130"/>
                  </a:cubicBezTo>
                  <a:cubicBezTo>
                    <a:pt x="113" y="139"/>
                    <a:pt x="96" y="149"/>
                    <a:pt x="84" y="159"/>
                  </a:cubicBezTo>
                  <a:cubicBezTo>
                    <a:pt x="69" y="172"/>
                    <a:pt x="46" y="198"/>
                    <a:pt x="34" y="214"/>
                  </a:cubicBezTo>
                  <a:cubicBezTo>
                    <a:pt x="13" y="240"/>
                    <a:pt x="0" y="275"/>
                    <a:pt x="6" y="307"/>
                  </a:cubicBezTo>
                  <a:cubicBezTo>
                    <a:pt x="18" y="370"/>
                    <a:pt x="92" y="391"/>
                    <a:pt x="149" y="391"/>
                  </a:cubicBezTo>
                  <a:cubicBezTo>
                    <a:pt x="212" y="391"/>
                    <a:pt x="293" y="400"/>
                    <a:pt x="335" y="348"/>
                  </a:cubicBezTo>
                  <a:cubicBezTo>
                    <a:pt x="352" y="327"/>
                    <a:pt x="347" y="295"/>
                    <a:pt x="343" y="268"/>
                  </a:cubicBezTo>
                  <a:close/>
                  <a:moveTo>
                    <a:pt x="305" y="105"/>
                  </a:moveTo>
                  <a:cubicBezTo>
                    <a:pt x="305" y="105"/>
                    <a:pt x="305" y="106"/>
                    <a:pt x="303" y="109"/>
                  </a:cubicBezTo>
                  <a:cubicBezTo>
                    <a:pt x="299" y="117"/>
                    <a:pt x="284" y="121"/>
                    <a:pt x="273" y="123"/>
                  </a:cubicBezTo>
                  <a:cubicBezTo>
                    <a:pt x="266" y="124"/>
                    <a:pt x="258" y="124"/>
                    <a:pt x="251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63" y="112"/>
                    <a:pt x="300" y="101"/>
                    <a:pt x="305" y="105"/>
                  </a:cubicBezTo>
                  <a:close/>
                  <a:moveTo>
                    <a:pt x="280" y="85"/>
                  </a:moveTo>
                  <a:cubicBezTo>
                    <a:pt x="275" y="90"/>
                    <a:pt x="260" y="99"/>
                    <a:pt x="251" y="104"/>
                  </a:cubicBezTo>
                  <a:cubicBezTo>
                    <a:pt x="247" y="106"/>
                    <a:pt x="243" y="108"/>
                    <a:pt x="239" y="111"/>
                  </a:cubicBezTo>
                  <a:cubicBezTo>
                    <a:pt x="239" y="111"/>
                    <a:pt x="239" y="111"/>
                    <a:pt x="239" y="111"/>
                  </a:cubicBezTo>
                  <a:cubicBezTo>
                    <a:pt x="249" y="98"/>
                    <a:pt x="267" y="86"/>
                    <a:pt x="280" y="85"/>
                  </a:cubicBezTo>
                  <a:close/>
                  <a:moveTo>
                    <a:pt x="230" y="301"/>
                  </a:moveTo>
                  <a:cubicBezTo>
                    <a:pt x="227" y="306"/>
                    <a:pt x="223" y="311"/>
                    <a:pt x="218" y="315"/>
                  </a:cubicBezTo>
                  <a:cubicBezTo>
                    <a:pt x="213" y="319"/>
                    <a:pt x="208" y="322"/>
                    <a:pt x="203" y="323"/>
                  </a:cubicBezTo>
                  <a:cubicBezTo>
                    <a:pt x="197" y="325"/>
                    <a:pt x="191" y="326"/>
                    <a:pt x="183" y="326"/>
                  </a:cubicBezTo>
                  <a:cubicBezTo>
                    <a:pt x="183" y="344"/>
                    <a:pt x="183" y="344"/>
                    <a:pt x="183" y="344"/>
                  </a:cubicBezTo>
                  <a:cubicBezTo>
                    <a:pt x="169" y="344"/>
                    <a:pt x="169" y="344"/>
                    <a:pt x="169" y="344"/>
                  </a:cubicBezTo>
                  <a:cubicBezTo>
                    <a:pt x="169" y="326"/>
                    <a:pt x="169" y="326"/>
                    <a:pt x="169" y="326"/>
                  </a:cubicBezTo>
                  <a:cubicBezTo>
                    <a:pt x="160" y="326"/>
                    <a:pt x="152" y="324"/>
                    <a:pt x="147" y="322"/>
                  </a:cubicBezTo>
                  <a:cubicBezTo>
                    <a:pt x="141" y="320"/>
                    <a:pt x="136" y="317"/>
                    <a:pt x="132" y="313"/>
                  </a:cubicBezTo>
                  <a:cubicBezTo>
                    <a:pt x="127" y="309"/>
                    <a:pt x="124" y="305"/>
                    <a:pt x="122" y="300"/>
                  </a:cubicBezTo>
                  <a:cubicBezTo>
                    <a:pt x="120" y="296"/>
                    <a:pt x="118" y="291"/>
                    <a:pt x="117" y="284"/>
                  </a:cubicBezTo>
                  <a:cubicBezTo>
                    <a:pt x="155" y="280"/>
                    <a:pt x="155" y="280"/>
                    <a:pt x="155" y="280"/>
                  </a:cubicBezTo>
                  <a:cubicBezTo>
                    <a:pt x="156" y="286"/>
                    <a:pt x="158" y="291"/>
                    <a:pt x="160" y="293"/>
                  </a:cubicBezTo>
                  <a:cubicBezTo>
                    <a:pt x="162" y="296"/>
                    <a:pt x="165" y="299"/>
                    <a:pt x="169" y="301"/>
                  </a:cubicBezTo>
                  <a:cubicBezTo>
                    <a:pt x="169" y="267"/>
                    <a:pt x="169" y="267"/>
                    <a:pt x="169" y="267"/>
                  </a:cubicBezTo>
                  <a:cubicBezTo>
                    <a:pt x="156" y="264"/>
                    <a:pt x="147" y="261"/>
                    <a:pt x="142" y="258"/>
                  </a:cubicBezTo>
                  <a:cubicBezTo>
                    <a:pt x="137" y="255"/>
                    <a:pt x="132" y="251"/>
                    <a:pt x="128" y="246"/>
                  </a:cubicBezTo>
                  <a:cubicBezTo>
                    <a:pt x="124" y="240"/>
                    <a:pt x="122" y="233"/>
                    <a:pt x="122" y="225"/>
                  </a:cubicBezTo>
                  <a:cubicBezTo>
                    <a:pt x="122" y="213"/>
                    <a:pt x="126" y="204"/>
                    <a:pt x="134" y="196"/>
                  </a:cubicBezTo>
                  <a:cubicBezTo>
                    <a:pt x="142" y="189"/>
                    <a:pt x="154" y="185"/>
                    <a:pt x="169" y="184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83" y="175"/>
                    <a:pt x="183" y="175"/>
                    <a:pt x="183" y="175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97" y="185"/>
                    <a:pt x="208" y="188"/>
                    <a:pt x="215" y="194"/>
                  </a:cubicBezTo>
                  <a:cubicBezTo>
                    <a:pt x="223" y="200"/>
                    <a:pt x="228" y="208"/>
                    <a:pt x="230" y="218"/>
                  </a:cubicBezTo>
                  <a:cubicBezTo>
                    <a:pt x="195" y="223"/>
                    <a:pt x="195" y="223"/>
                    <a:pt x="195" y="223"/>
                  </a:cubicBezTo>
                  <a:cubicBezTo>
                    <a:pt x="193" y="219"/>
                    <a:pt x="191" y="216"/>
                    <a:pt x="190" y="214"/>
                  </a:cubicBezTo>
                  <a:cubicBezTo>
                    <a:pt x="189" y="212"/>
                    <a:pt x="186" y="211"/>
                    <a:pt x="183" y="209"/>
                  </a:cubicBezTo>
                  <a:cubicBezTo>
                    <a:pt x="183" y="236"/>
                    <a:pt x="183" y="236"/>
                    <a:pt x="183" y="236"/>
                  </a:cubicBezTo>
                  <a:cubicBezTo>
                    <a:pt x="202" y="241"/>
                    <a:pt x="215" y="247"/>
                    <a:pt x="221" y="252"/>
                  </a:cubicBezTo>
                  <a:cubicBezTo>
                    <a:pt x="230" y="260"/>
                    <a:pt x="234" y="270"/>
                    <a:pt x="234" y="282"/>
                  </a:cubicBezTo>
                  <a:cubicBezTo>
                    <a:pt x="234" y="288"/>
                    <a:pt x="233" y="295"/>
                    <a:pt x="230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73" name="Freeform 285"/>
            <p:cNvSpPr>
              <a:spLocks noEditPoints="1"/>
            </p:cNvSpPr>
            <p:nvPr/>
          </p:nvSpPr>
          <p:spPr bwMode="auto">
            <a:xfrm>
              <a:off x="6429331" y="2995749"/>
              <a:ext cx="306809" cy="310625"/>
            </a:xfrm>
            <a:custGeom>
              <a:avLst/>
              <a:gdLst>
                <a:gd name="T0" fmla="*/ 101 w 201"/>
                <a:gd name="T1" fmla="*/ 60 h 203"/>
                <a:gd name="T2" fmla="*/ 58 w 201"/>
                <a:gd name="T3" fmla="*/ 103 h 203"/>
                <a:gd name="T4" fmla="*/ 101 w 201"/>
                <a:gd name="T5" fmla="*/ 147 h 203"/>
                <a:gd name="T6" fmla="*/ 144 w 201"/>
                <a:gd name="T7" fmla="*/ 103 h 203"/>
                <a:gd name="T8" fmla="*/ 101 w 201"/>
                <a:gd name="T9" fmla="*/ 60 h 203"/>
                <a:gd name="T10" fmla="*/ 180 w 201"/>
                <a:gd name="T11" fmla="*/ 101 h 203"/>
                <a:gd name="T12" fmla="*/ 180 w 201"/>
                <a:gd name="T13" fmla="*/ 95 h 203"/>
                <a:gd name="T14" fmla="*/ 201 w 201"/>
                <a:gd name="T15" fmla="*/ 90 h 203"/>
                <a:gd name="T16" fmla="*/ 193 w 201"/>
                <a:gd name="T17" fmla="*/ 61 h 203"/>
                <a:gd name="T18" fmla="*/ 172 w 201"/>
                <a:gd name="T19" fmla="*/ 67 h 203"/>
                <a:gd name="T20" fmla="*/ 162 w 201"/>
                <a:gd name="T21" fmla="*/ 51 h 203"/>
                <a:gd name="T22" fmla="*/ 176 w 201"/>
                <a:gd name="T23" fmla="*/ 34 h 203"/>
                <a:gd name="T24" fmla="*/ 153 w 201"/>
                <a:gd name="T25" fmla="*/ 15 h 203"/>
                <a:gd name="T26" fmla="*/ 139 w 201"/>
                <a:gd name="T27" fmla="*/ 32 h 203"/>
                <a:gd name="T28" fmla="*/ 115 w 201"/>
                <a:gd name="T29" fmla="*/ 23 h 203"/>
                <a:gd name="T30" fmla="*/ 115 w 201"/>
                <a:gd name="T31" fmla="*/ 1 h 203"/>
                <a:gd name="T32" fmla="*/ 101 w 201"/>
                <a:gd name="T33" fmla="*/ 0 h 203"/>
                <a:gd name="T34" fmla="*/ 86 w 201"/>
                <a:gd name="T35" fmla="*/ 1 h 203"/>
                <a:gd name="T36" fmla="*/ 86 w 201"/>
                <a:gd name="T37" fmla="*/ 23 h 203"/>
                <a:gd name="T38" fmla="*/ 68 w 201"/>
                <a:gd name="T39" fmla="*/ 29 h 203"/>
                <a:gd name="T40" fmla="*/ 55 w 201"/>
                <a:gd name="T41" fmla="*/ 11 h 203"/>
                <a:gd name="T42" fmla="*/ 31 w 201"/>
                <a:gd name="T43" fmla="*/ 28 h 203"/>
                <a:gd name="T44" fmla="*/ 43 w 201"/>
                <a:gd name="T45" fmla="*/ 46 h 203"/>
                <a:gd name="T46" fmla="*/ 32 w 201"/>
                <a:gd name="T47" fmla="*/ 60 h 203"/>
                <a:gd name="T48" fmla="*/ 12 w 201"/>
                <a:gd name="T49" fmla="*/ 53 h 203"/>
                <a:gd name="T50" fmla="*/ 1 w 201"/>
                <a:gd name="T51" fmla="*/ 81 h 203"/>
                <a:gd name="T52" fmla="*/ 22 w 201"/>
                <a:gd name="T53" fmla="*/ 88 h 203"/>
                <a:gd name="T54" fmla="*/ 21 w 201"/>
                <a:gd name="T55" fmla="*/ 101 h 203"/>
                <a:gd name="T56" fmla="*/ 21 w 201"/>
                <a:gd name="T57" fmla="*/ 107 h 203"/>
                <a:gd name="T58" fmla="*/ 0 w 201"/>
                <a:gd name="T59" fmla="*/ 113 h 203"/>
                <a:gd name="T60" fmla="*/ 7 w 201"/>
                <a:gd name="T61" fmla="*/ 142 h 203"/>
                <a:gd name="T62" fmla="*/ 28 w 201"/>
                <a:gd name="T63" fmla="*/ 136 h 203"/>
                <a:gd name="T64" fmla="*/ 39 w 201"/>
                <a:gd name="T65" fmla="*/ 152 h 203"/>
                <a:gd name="T66" fmla="*/ 25 w 201"/>
                <a:gd name="T67" fmla="*/ 169 h 203"/>
                <a:gd name="T68" fmla="*/ 47 w 201"/>
                <a:gd name="T69" fmla="*/ 188 h 203"/>
                <a:gd name="T70" fmla="*/ 61 w 201"/>
                <a:gd name="T71" fmla="*/ 171 h 203"/>
                <a:gd name="T72" fmla="*/ 86 w 201"/>
                <a:gd name="T73" fmla="*/ 180 h 203"/>
                <a:gd name="T74" fmla="*/ 86 w 201"/>
                <a:gd name="T75" fmla="*/ 202 h 203"/>
                <a:gd name="T76" fmla="*/ 101 w 201"/>
                <a:gd name="T77" fmla="*/ 203 h 203"/>
                <a:gd name="T78" fmla="*/ 115 w 201"/>
                <a:gd name="T79" fmla="*/ 202 h 203"/>
                <a:gd name="T80" fmla="*/ 115 w 201"/>
                <a:gd name="T81" fmla="*/ 180 h 203"/>
                <a:gd name="T82" fmla="*/ 134 w 201"/>
                <a:gd name="T83" fmla="*/ 174 h 203"/>
                <a:gd name="T84" fmla="*/ 146 w 201"/>
                <a:gd name="T85" fmla="*/ 192 h 203"/>
                <a:gd name="T86" fmla="*/ 170 w 201"/>
                <a:gd name="T87" fmla="*/ 175 h 203"/>
                <a:gd name="T88" fmla="*/ 158 w 201"/>
                <a:gd name="T89" fmla="*/ 157 h 203"/>
                <a:gd name="T90" fmla="*/ 169 w 201"/>
                <a:gd name="T91" fmla="*/ 142 h 203"/>
                <a:gd name="T92" fmla="*/ 190 w 201"/>
                <a:gd name="T93" fmla="*/ 150 h 203"/>
                <a:gd name="T94" fmla="*/ 200 w 201"/>
                <a:gd name="T95" fmla="*/ 121 h 203"/>
                <a:gd name="T96" fmla="*/ 179 w 201"/>
                <a:gd name="T97" fmla="*/ 114 h 203"/>
                <a:gd name="T98" fmla="*/ 180 w 201"/>
                <a:gd name="T99" fmla="*/ 101 h 203"/>
                <a:gd name="T100" fmla="*/ 101 w 201"/>
                <a:gd name="T101" fmla="*/ 158 h 203"/>
                <a:gd name="T102" fmla="*/ 47 w 201"/>
                <a:gd name="T103" fmla="*/ 103 h 203"/>
                <a:gd name="T104" fmla="*/ 101 w 201"/>
                <a:gd name="T105" fmla="*/ 49 h 203"/>
                <a:gd name="T106" fmla="*/ 155 w 201"/>
                <a:gd name="T107" fmla="*/ 103 h 203"/>
                <a:gd name="T108" fmla="*/ 101 w 201"/>
                <a:gd name="T109" fmla="*/ 15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203">
                  <a:moveTo>
                    <a:pt x="101" y="60"/>
                  </a:moveTo>
                  <a:cubicBezTo>
                    <a:pt x="77" y="60"/>
                    <a:pt x="58" y="80"/>
                    <a:pt x="58" y="103"/>
                  </a:cubicBezTo>
                  <a:cubicBezTo>
                    <a:pt x="58" y="127"/>
                    <a:pt x="77" y="147"/>
                    <a:pt x="101" y="147"/>
                  </a:cubicBezTo>
                  <a:cubicBezTo>
                    <a:pt x="125" y="147"/>
                    <a:pt x="144" y="127"/>
                    <a:pt x="144" y="103"/>
                  </a:cubicBezTo>
                  <a:cubicBezTo>
                    <a:pt x="144" y="80"/>
                    <a:pt x="125" y="60"/>
                    <a:pt x="101" y="60"/>
                  </a:cubicBezTo>
                  <a:close/>
                  <a:moveTo>
                    <a:pt x="180" y="101"/>
                  </a:moveTo>
                  <a:cubicBezTo>
                    <a:pt x="180" y="99"/>
                    <a:pt x="180" y="97"/>
                    <a:pt x="180" y="95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80"/>
                    <a:pt x="197" y="70"/>
                    <a:pt x="193" y="61"/>
                  </a:cubicBezTo>
                  <a:cubicBezTo>
                    <a:pt x="172" y="67"/>
                    <a:pt x="172" y="67"/>
                    <a:pt x="172" y="67"/>
                  </a:cubicBezTo>
                  <a:cubicBezTo>
                    <a:pt x="170" y="61"/>
                    <a:pt x="166" y="56"/>
                    <a:pt x="162" y="51"/>
                  </a:cubicBezTo>
                  <a:cubicBezTo>
                    <a:pt x="176" y="34"/>
                    <a:pt x="176" y="34"/>
                    <a:pt x="176" y="34"/>
                  </a:cubicBezTo>
                  <a:cubicBezTo>
                    <a:pt x="170" y="27"/>
                    <a:pt x="162" y="20"/>
                    <a:pt x="153" y="15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2" y="28"/>
                    <a:pt x="124" y="25"/>
                    <a:pt x="115" y="2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1" y="1"/>
                    <a:pt x="106" y="0"/>
                    <a:pt x="101" y="0"/>
                  </a:cubicBezTo>
                  <a:cubicBezTo>
                    <a:pt x="95" y="0"/>
                    <a:pt x="91" y="1"/>
                    <a:pt x="86" y="1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79" y="24"/>
                    <a:pt x="73" y="26"/>
                    <a:pt x="68" y="29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46" y="15"/>
                    <a:pt x="38" y="21"/>
                    <a:pt x="31" y="2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9" y="50"/>
                    <a:pt x="35" y="55"/>
                    <a:pt x="32" y="60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7" y="62"/>
                    <a:pt x="3" y="71"/>
                    <a:pt x="1" y="81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1" y="93"/>
                    <a:pt x="21" y="97"/>
                    <a:pt x="21" y="101"/>
                  </a:cubicBezTo>
                  <a:cubicBezTo>
                    <a:pt x="21" y="103"/>
                    <a:pt x="21" y="105"/>
                    <a:pt x="21" y="10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23"/>
                    <a:pt x="4" y="133"/>
                    <a:pt x="7" y="142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1" y="142"/>
                    <a:pt x="35" y="147"/>
                    <a:pt x="39" y="152"/>
                  </a:cubicBezTo>
                  <a:cubicBezTo>
                    <a:pt x="25" y="169"/>
                    <a:pt x="25" y="169"/>
                    <a:pt x="25" y="169"/>
                  </a:cubicBezTo>
                  <a:cubicBezTo>
                    <a:pt x="31" y="176"/>
                    <a:pt x="39" y="182"/>
                    <a:pt x="47" y="188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75"/>
                    <a:pt x="77" y="178"/>
                    <a:pt x="86" y="180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91" y="202"/>
                    <a:pt x="95" y="203"/>
                    <a:pt x="101" y="203"/>
                  </a:cubicBezTo>
                  <a:cubicBezTo>
                    <a:pt x="106" y="203"/>
                    <a:pt x="111" y="202"/>
                    <a:pt x="115" y="202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22" y="179"/>
                    <a:pt x="128" y="177"/>
                    <a:pt x="134" y="174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55" y="188"/>
                    <a:pt x="163" y="182"/>
                    <a:pt x="170" y="175"/>
                  </a:cubicBezTo>
                  <a:cubicBezTo>
                    <a:pt x="158" y="157"/>
                    <a:pt x="158" y="157"/>
                    <a:pt x="158" y="157"/>
                  </a:cubicBezTo>
                  <a:cubicBezTo>
                    <a:pt x="162" y="153"/>
                    <a:pt x="166" y="148"/>
                    <a:pt x="169" y="142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4" y="141"/>
                    <a:pt x="198" y="131"/>
                    <a:pt x="200" y="121"/>
                  </a:cubicBezTo>
                  <a:cubicBezTo>
                    <a:pt x="179" y="114"/>
                    <a:pt x="179" y="114"/>
                    <a:pt x="179" y="114"/>
                  </a:cubicBezTo>
                  <a:cubicBezTo>
                    <a:pt x="180" y="110"/>
                    <a:pt x="180" y="106"/>
                    <a:pt x="180" y="101"/>
                  </a:cubicBezTo>
                  <a:close/>
                  <a:moveTo>
                    <a:pt x="101" y="158"/>
                  </a:moveTo>
                  <a:cubicBezTo>
                    <a:pt x="71" y="158"/>
                    <a:pt x="47" y="133"/>
                    <a:pt x="47" y="103"/>
                  </a:cubicBezTo>
                  <a:cubicBezTo>
                    <a:pt x="47" y="73"/>
                    <a:pt x="71" y="49"/>
                    <a:pt x="101" y="49"/>
                  </a:cubicBezTo>
                  <a:cubicBezTo>
                    <a:pt x="131" y="49"/>
                    <a:pt x="155" y="73"/>
                    <a:pt x="155" y="103"/>
                  </a:cubicBezTo>
                  <a:cubicBezTo>
                    <a:pt x="155" y="133"/>
                    <a:pt x="131" y="158"/>
                    <a:pt x="101" y="1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74" name="Freeform 10"/>
            <p:cNvSpPr>
              <a:spLocks noEditPoints="1"/>
            </p:cNvSpPr>
            <p:nvPr/>
          </p:nvSpPr>
          <p:spPr bwMode="auto">
            <a:xfrm>
              <a:off x="6885495" y="2669169"/>
              <a:ext cx="378395" cy="355615"/>
            </a:xfrm>
            <a:custGeom>
              <a:avLst/>
              <a:gdLst>
                <a:gd name="T0" fmla="*/ 401 w 415"/>
                <a:gd name="T1" fmla="*/ 70 h 390"/>
                <a:gd name="T2" fmla="*/ 102 w 415"/>
                <a:gd name="T3" fmla="*/ 70 h 390"/>
                <a:gd name="T4" fmla="*/ 82 w 415"/>
                <a:gd name="T5" fmla="*/ 27 h 390"/>
                <a:gd name="T6" fmla="*/ 3 w 415"/>
                <a:gd name="T7" fmla="*/ 10 h 390"/>
                <a:gd name="T8" fmla="*/ 66 w 415"/>
                <a:gd name="T9" fmla="*/ 49 h 390"/>
                <a:gd name="T10" fmla="*/ 128 w 415"/>
                <a:gd name="T11" fmla="*/ 254 h 390"/>
                <a:gd name="T12" fmla="*/ 110 w 415"/>
                <a:gd name="T13" fmla="*/ 319 h 390"/>
                <a:gd name="T14" fmla="*/ 129 w 415"/>
                <a:gd name="T15" fmla="*/ 324 h 390"/>
                <a:gd name="T16" fmla="*/ 159 w 415"/>
                <a:gd name="T17" fmla="*/ 390 h 390"/>
                <a:gd name="T18" fmla="*/ 188 w 415"/>
                <a:gd name="T19" fmla="*/ 324 h 390"/>
                <a:gd name="T20" fmla="*/ 265 w 415"/>
                <a:gd name="T21" fmla="*/ 351 h 390"/>
                <a:gd name="T22" fmla="*/ 344 w 415"/>
                <a:gd name="T23" fmla="*/ 351 h 390"/>
                <a:gd name="T24" fmla="*/ 346 w 415"/>
                <a:gd name="T25" fmla="*/ 324 h 390"/>
                <a:gd name="T26" fmla="*/ 346 w 415"/>
                <a:gd name="T27" fmla="*/ 302 h 390"/>
                <a:gd name="T28" fmla="*/ 147 w 415"/>
                <a:gd name="T29" fmla="*/ 268 h 390"/>
                <a:gd name="T30" fmla="*/ 346 w 415"/>
                <a:gd name="T31" fmla="*/ 269 h 390"/>
                <a:gd name="T32" fmla="*/ 414 w 415"/>
                <a:gd name="T33" fmla="*/ 87 h 390"/>
                <a:gd name="T34" fmla="*/ 159 w 415"/>
                <a:gd name="T35" fmla="*/ 368 h 390"/>
                <a:gd name="T36" fmla="*/ 159 w 415"/>
                <a:gd name="T37" fmla="*/ 333 h 390"/>
                <a:gd name="T38" fmla="*/ 159 w 415"/>
                <a:gd name="T39" fmla="*/ 368 h 390"/>
                <a:gd name="T40" fmla="*/ 287 w 415"/>
                <a:gd name="T41" fmla="*/ 351 h 390"/>
                <a:gd name="T42" fmla="*/ 322 w 415"/>
                <a:gd name="T43" fmla="*/ 351 h 390"/>
                <a:gd name="T44" fmla="*/ 374 w 415"/>
                <a:gd name="T45" fmla="*/ 126 h 390"/>
                <a:gd name="T46" fmla="*/ 306 w 415"/>
                <a:gd name="T47" fmla="*/ 97 h 390"/>
                <a:gd name="T48" fmla="*/ 374 w 415"/>
                <a:gd name="T49" fmla="*/ 126 h 390"/>
                <a:gd name="T50" fmla="*/ 306 w 415"/>
                <a:gd name="T51" fmla="*/ 187 h 390"/>
                <a:gd name="T52" fmla="*/ 365 w 415"/>
                <a:gd name="T53" fmla="*/ 153 h 390"/>
                <a:gd name="T54" fmla="*/ 219 w 415"/>
                <a:gd name="T55" fmla="*/ 153 h 390"/>
                <a:gd name="T56" fmla="*/ 280 w 415"/>
                <a:gd name="T57" fmla="*/ 187 h 390"/>
                <a:gd name="T58" fmla="*/ 219 w 415"/>
                <a:gd name="T59" fmla="*/ 153 h 390"/>
                <a:gd name="T60" fmla="*/ 219 w 415"/>
                <a:gd name="T61" fmla="*/ 242 h 390"/>
                <a:gd name="T62" fmla="*/ 280 w 415"/>
                <a:gd name="T63" fmla="*/ 214 h 390"/>
                <a:gd name="T64" fmla="*/ 130 w 415"/>
                <a:gd name="T65" fmla="*/ 153 h 390"/>
                <a:gd name="T66" fmla="*/ 192 w 415"/>
                <a:gd name="T67" fmla="*/ 187 h 390"/>
                <a:gd name="T68" fmla="*/ 130 w 415"/>
                <a:gd name="T69" fmla="*/ 153 h 390"/>
                <a:gd name="T70" fmla="*/ 280 w 415"/>
                <a:gd name="T71" fmla="*/ 97 h 390"/>
                <a:gd name="T72" fmla="*/ 219 w 415"/>
                <a:gd name="T73" fmla="*/ 126 h 390"/>
                <a:gd name="T74" fmla="*/ 192 w 415"/>
                <a:gd name="T75" fmla="*/ 97 h 390"/>
                <a:gd name="T76" fmla="*/ 121 w 415"/>
                <a:gd name="T77" fmla="*/ 126 h 390"/>
                <a:gd name="T78" fmla="*/ 192 w 415"/>
                <a:gd name="T79" fmla="*/ 97 h 390"/>
                <a:gd name="T80" fmla="*/ 192 w 415"/>
                <a:gd name="T81" fmla="*/ 214 h 390"/>
                <a:gd name="T82" fmla="*/ 161 w 415"/>
                <a:gd name="T83" fmla="*/ 242 h 390"/>
                <a:gd name="T84" fmla="*/ 306 w 415"/>
                <a:gd name="T85" fmla="*/ 242 h 390"/>
                <a:gd name="T86" fmla="*/ 346 w 415"/>
                <a:gd name="T87" fmla="*/ 214 h 390"/>
                <a:gd name="T88" fmla="*/ 306 w 415"/>
                <a:gd name="T89" fmla="*/ 24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5" h="390">
                  <a:moveTo>
                    <a:pt x="412" y="76"/>
                  </a:moveTo>
                  <a:cubicBezTo>
                    <a:pt x="410" y="72"/>
                    <a:pt x="406" y="70"/>
                    <a:pt x="401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0"/>
                    <a:pt x="102" y="70"/>
                    <a:pt x="102" y="70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8" y="31"/>
                    <a:pt x="85" y="28"/>
                    <a:pt x="82" y="27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3" y="0"/>
                    <a:pt x="5" y="3"/>
                    <a:pt x="3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135" y="247"/>
                    <a:pt x="135" y="247"/>
                    <a:pt x="135" y="247"/>
                  </a:cubicBezTo>
                  <a:cubicBezTo>
                    <a:pt x="132" y="248"/>
                    <a:pt x="130" y="251"/>
                    <a:pt x="128" y="254"/>
                  </a:cubicBezTo>
                  <a:cubicBezTo>
                    <a:pt x="109" y="309"/>
                    <a:pt x="109" y="309"/>
                    <a:pt x="109" y="309"/>
                  </a:cubicBezTo>
                  <a:cubicBezTo>
                    <a:pt x="107" y="313"/>
                    <a:pt x="108" y="316"/>
                    <a:pt x="110" y="319"/>
                  </a:cubicBezTo>
                  <a:cubicBezTo>
                    <a:pt x="112" y="322"/>
                    <a:pt x="115" y="324"/>
                    <a:pt x="119" y="324"/>
                  </a:cubicBezTo>
                  <a:cubicBezTo>
                    <a:pt x="129" y="324"/>
                    <a:pt x="129" y="324"/>
                    <a:pt x="129" y="324"/>
                  </a:cubicBezTo>
                  <a:cubicBezTo>
                    <a:pt x="123" y="331"/>
                    <a:pt x="119" y="340"/>
                    <a:pt x="119" y="351"/>
                  </a:cubicBezTo>
                  <a:cubicBezTo>
                    <a:pt x="119" y="372"/>
                    <a:pt x="137" y="390"/>
                    <a:pt x="159" y="390"/>
                  </a:cubicBezTo>
                  <a:cubicBezTo>
                    <a:pt x="181" y="390"/>
                    <a:pt x="198" y="372"/>
                    <a:pt x="198" y="351"/>
                  </a:cubicBezTo>
                  <a:cubicBezTo>
                    <a:pt x="198" y="340"/>
                    <a:pt x="194" y="331"/>
                    <a:pt x="188" y="324"/>
                  </a:cubicBezTo>
                  <a:cubicBezTo>
                    <a:pt x="275" y="324"/>
                    <a:pt x="275" y="324"/>
                    <a:pt x="275" y="324"/>
                  </a:cubicBezTo>
                  <a:cubicBezTo>
                    <a:pt x="268" y="331"/>
                    <a:pt x="265" y="340"/>
                    <a:pt x="265" y="351"/>
                  </a:cubicBezTo>
                  <a:cubicBezTo>
                    <a:pt x="265" y="372"/>
                    <a:pt x="282" y="390"/>
                    <a:pt x="304" y="390"/>
                  </a:cubicBezTo>
                  <a:cubicBezTo>
                    <a:pt x="326" y="390"/>
                    <a:pt x="344" y="372"/>
                    <a:pt x="344" y="351"/>
                  </a:cubicBezTo>
                  <a:cubicBezTo>
                    <a:pt x="344" y="340"/>
                    <a:pt x="340" y="331"/>
                    <a:pt x="334" y="324"/>
                  </a:cubicBezTo>
                  <a:cubicBezTo>
                    <a:pt x="346" y="324"/>
                    <a:pt x="346" y="324"/>
                    <a:pt x="346" y="324"/>
                  </a:cubicBezTo>
                  <a:cubicBezTo>
                    <a:pt x="352" y="324"/>
                    <a:pt x="357" y="319"/>
                    <a:pt x="357" y="313"/>
                  </a:cubicBezTo>
                  <a:cubicBezTo>
                    <a:pt x="357" y="307"/>
                    <a:pt x="352" y="302"/>
                    <a:pt x="346" y="302"/>
                  </a:cubicBezTo>
                  <a:cubicBezTo>
                    <a:pt x="135" y="302"/>
                    <a:pt x="135" y="302"/>
                    <a:pt x="135" y="302"/>
                  </a:cubicBezTo>
                  <a:cubicBezTo>
                    <a:pt x="147" y="268"/>
                    <a:pt x="147" y="268"/>
                    <a:pt x="147" y="268"/>
                  </a:cubicBezTo>
                  <a:cubicBezTo>
                    <a:pt x="148" y="268"/>
                    <a:pt x="150" y="269"/>
                    <a:pt x="152" y="269"/>
                  </a:cubicBezTo>
                  <a:cubicBezTo>
                    <a:pt x="346" y="269"/>
                    <a:pt x="346" y="269"/>
                    <a:pt x="346" y="269"/>
                  </a:cubicBezTo>
                  <a:cubicBezTo>
                    <a:pt x="352" y="269"/>
                    <a:pt x="357" y="265"/>
                    <a:pt x="359" y="260"/>
                  </a:cubicBezTo>
                  <a:cubicBezTo>
                    <a:pt x="414" y="87"/>
                    <a:pt x="414" y="87"/>
                    <a:pt x="414" y="87"/>
                  </a:cubicBezTo>
                  <a:cubicBezTo>
                    <a:pt x="415" y="83"/>
                    <a:pt x="415" y="79"/>
                    <a:pt x="412" y="76"/>
                  </a:cubicBezTo>
                  <a:moveTo>
                    <a:pt x="159" y="368"/>
                  </a:moveTo>
                  <a:cubicBezTo>
                    <a:pt x="149" y="368"/>
                    <a:pt x="141" y="360"/>
                    <a:pt x="141" y="351"/>
                  </a:cubicBezTo>
                  <a:cubicBezTo>
                    <a:pt x="141" y="341"/>
                    <a:pt x="149" y="333"/>
                    <a:pt x="159" y="333"/>
                  </a:cubicBezTo>
                  <a:cubicBezTo>
                    <a:pt x="168" y="333"/>
                    <a:pt x="176" y="341"/>
                    <a:pt x="176" y="351"/>
                  </a:cubicBezTo>
                  <a:cubicBezTo>
                    <a:pt x="176" y="360"/>
                    <a:pt x="168" y="368"/>
                    <a:pt x="159" y="368"/>
                  </a:cubicBezTo>
                  <a:moveTo>
                    <a:pt x="304" y="368"/>
                  </a:moveTo>
                  <a:cubicBezTo>
                    <a:pt x="295" y="368"/>
                    <a:pt x="287" y="360"/>
                    <a:pt x="287" y="351"/>
                  </a:cubicBezTo>
                  <a:cubicBezTo>
                    <a:pt x="287" y="341"/>
                    <a:pt x="295" y="333"/>
                    <a:pt x="304" y="333"/>
                  </a:cubicBezTo>
                  <a:cubicBezTo>
                    <a:pt x="314" y="333"/>
                    <a:pt x="322" y="341"/>
                    <a:pt x="322" y="351"/>
                  </a:cubicBezTo>
                  <a:cubicBezTo>
                    <a:pt x="322" y="360"/>
                    <a:pt x="314" y="368"/>
                    <a:pt x="304" y="368"/>
                  </a:cubicBezTo>
                  <a:moveTo>
                    <a:pt x="374" y="126"/>
                  </a:moveTo>
                  <a:cubicBezTo>
                    <a:pt x="306" y="126"/>
                    <a:pt x="306" y="126"/>
                    <a:pt x="306" y="126"/>
                  </a:cubicBezTo>
                  <a:cubicBezTo>
                    <a:pt x="306" y="97"/>
                    <a:pt x="306" y="97"/>
                    <a:pt x="306" y="97"/>
                  </a:cubicBezTo>
                  <a:cubicBezTo>
                    <a:pt x="383" y="97"/>
                    <a:pt x="383" y="97"/>
                    <a:pt x="383" y="97"/>
                  </a:cubicBezTo>
                  <a:lnTo>
                    <a:pt x="374" y="126"/>
                  </a:lnTo>
                  <a:close/>
                  <a:moveTo>
                    <a:pt x="354" y="187"/>
                  </a:moveTo>
                  <a:cubicBezTo>
                    <a:pt x="306" y="187"/>
                    <a:pt x="306" y="187"/>
                    <a:pt x="306" y="187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65" y="153"/>
                    <a:pt x="365" y="153"/>
                    <a:pt x="365" y="153"/>
                  </a:cubicBezTo>
                  <a:lnTo>
                    <a:pt x="354" y="187"/>
                  </a:lnTo>
                  <a:close/>
                  <a:moveTo>
                    <a:pt x="219" y="153"/>
                  </a:moveTo>
                  <a:cubicBezTo>
                    <a:pt x="280" y="153"/>
                    <a:pt x="280" y="153"/>
                    <a:pt x="280" y="153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19" y="187"/>
                    <a:pt x="219" y="187"/>
                    <a:pt x="219" y="187"/>
                  </a:cubicBezTo>
                  <a:lnTo>
                    <a:pt x="219" y="153"/>
                  </a:lnTo>
                  <a:close/>
                  <a:moveTo>
                    <a:pt x="280" y="242"/>
                  </a:moveTo>
                  <a:cubicBezTo>
                    <a:pt x="219" y="242"/>
                    <a:pt x="219" y="242"/>
                    <a:pt x="219" y="242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280" y="214"/>
                    <a:pt x="280" y="214"/>
                    <a:pt x="280" y="214"/>
                  </a:cubicBezTo>
                  <a:lnTo>
                    <a:pt x="280" y="242"/>
                  </a:lnTo>
                  <a:close/>
                  <a:moveTo>
                    <a:pt x="130" y="153"/>
                  </a:moveTo>
                  <a:cubicBezTo>
                    <a:pt x="192" y="153"/>
                    <a:pt x="192" y="153"/>
                    <a:pt x="192" y="153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142" y="187"/>
                    <a:pt x="142" y="187"/>
                    <a:pt x="142" y="187"/>
                  </a:cubicBezTo>
                  <a:lnTo>
                    <a:pt x="130" y="153"/>
                  </a:lnTo>
                  <a:close/>
                  <a:moveTo>
                    <a:pt x="219" y="97"/>
                  </a:moveTo>
                  <a:cubicBezTo>
                    <a:pt x="280" y="97"/>
                    <a:pt x="280" y="97"/>
                    <a:pt x="280" y="97"/>
                  </a:cubicBezTo>
                  <a:cubicBezTo>
                    <a:pt x="280" y="126"/>
                    <a:pt x="280" y="126"/>
                    <a:pt x="280" y="126"/>
                  </a:cubicBezTo>
                  <a:cubicBezTo>
                    <a:pt x="219" y="126"/>
                    <a:pt x="219" y="126"/>
                    <a:pt x="219" y="126"/>
                  </a:cubicBezTo>
                  <a:lnTo>
                    <a:pt x="219" y="97"/>
                  </a:lnTo>
                  <a:close/>
                  <a:moveTo>
                    <a:pt x="192" y="97"/>
                  </a:moveTo>
                  <a:cubicBezTo>
                    <a:pt x="192" y="126"/>
                    <a:pt x="192" y="126"/>
                    <a:pt x="192" y="126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11" y="97"/>
                    <a:pt x="111" y="97"/>
                    <a:pt x="111" y="97"/>
                  </a:cubicBezTo>
                  <a:lnTo>
                    <a:pt x="192" y="97"/>
                  </a:lnTo>
                  <a:close/>
                  <a:moveTo>
                    <a:pt x="151" y="214"/>
                  </a:moveTo>
                  <a:cubicBezTo>
                    <a:pt x="192" y="214"/>
                    <a:pt x="192" y="214"/>
                    <a:pt x="192" y="214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161" y="242"/>
                    <a:pt x="161" y="242"/>
                    <a:pt x="161" y="242"/>
                  </a:cubicBezTo>
                  <a:lnTo>
                    <a:pt x="151" y="214"/>
                  </a:lnTo>
                  <a:close/>
                  <a:moveTo>
                    <a:pt x="306" y="242"/>
                  </a:moveTo>
                  <a:cubicBezTo>
                    <a:pt x="306" y="214"/>
                    <a:pt x="306" y="214"/>
                    <a:pt x="306" y="214"/>
                  </a:cubicBezTo>
                  <a:cubicBezTo>
                    <a:pt x="346" y="214"/>
                    <a:pt x="346" y="214"/>
                    <a:pt x="346" y="214"/>
                  </a:cubicBezTo>
                  <a:cubicBezTo>
                    <a:pt x="337" y="242"/>
                    <a:pt x="337" y="242"/>
                    <a:pt x="337" y="242"/>
                  </a:cubicBezTo>
                  <a:lnTo>
                    <a:pt x="306" y="2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ea typeface="+mn-ea"/>
                <a:cs typeface="+mn-ea"/>
              </a:endParaRPr>
            </a:p>
          </p:txBody>
        </p:sp>
        <p:sp>
          <p:nvSpPr>
            <p:cNvPr id="175" name="文本框 174"/>
            <p:cNvSpPr txBox="1"/>
            <p:nvPr/>
          </p:nvSpPr>
          <p:spPr>
            <a:xfrm>
              <a:off x="4132417" y="1171963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07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76" name="文本框 175"/>
            <p:cNvSpPr txBox="1"/>
            <p:nvPr/>
          </p:nvSpPr>
          <p:spPr>
            <a:xfrm>
              <a:off x="2356304" y="1277260"/>
              <a:ext cx="1416511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获得教育培训权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4160470" y="3834311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05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2850659" y="3920684"/>
              <a:ext cx="1071020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紧急避险权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3532392" y="2203711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06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0" name="文本框 179"/>
            <p:cNvSpPr txBox="1"/>
            <p:nvPr/>
          </p:nvSpPr>
          <p:spPr>
            <a:xfrm>
              <a:off x="2201102" y="2254313"/>
              <a:ext cx="1071020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获得赔偿权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1" name="文本框 180"/>
            <p:cNvSpPr txBox="1"/>
            <p:nvPr/>
          </p:nvSpPr>
          <p:spPr>
            <a:xfrm>
              <a:off x="5326657" y="94553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08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3538581" y="210093"/>
              <a:ext cx="1416511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获得劳防用品权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5731501" y="4264818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4760117" y="4312458"/>
              <a:ext cx="725530" cy="373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l" defTabSz="685800" fontAlgn="auto">
                <a:lnSpc>
                  <a:spcPct val="13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200" b="0" dirty="0">
                  <a:latin typeface="+mn-ea"/>
                  <a:ea typeface="+mn-ea"/>
                  <a:cs typeface="+mn-ea"/>
                </a:rPr>
                <a:t>拒绝权</a:t>
              </a:r>
              <a:endParaRPr lang="zh-CN" altLang="en-US" sz="1200" b="0" dirty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6456074" y="183292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7169993" y="277395"/>
              <a:ext cx="725530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知情权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8001958" y="1205300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8670298" y="1286360"/>
              <a:ext cx="725530" cy="31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建议权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8007570" y="2633431"/>
              <a:ext cx="563582" cy="449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20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8101014" y="3189113"/>
              <a:ext cx="1762001" cy="373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l" defTabSz="685800" fontAlgn="auto">
                <a:lnSpc>
                  <a:spcPct val="13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200" b="0">
                  <a:latin typeface="+mn-ea"/>
                  <a:ea typeface="+mn-ea"/>
                  <a:cs typeface="+mn-ea"/>
                </a:rPr>
                <a:t>批评、检举、控告权</a:t>
              </a:r>
              <a:endParaRPr lang="zh-CN" altLang="en-US" sz="1200" b="0">
                <a:latin typeface="+mn-ea"/>
                <a:ea typeface="+mn-ea"/>
                <a:cs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childTnLst>
                                    <p:animRot by="21600000">
                                      <p:cBhvr>
                                        <p:cTn id="11" dur="1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ea typeface="+mn-ea"/>
                <a:cs typeface="+mn-ea"/>
              </a:rPr>
              <a:t>三项义务</a:t>
            </a:r>
            <a:endParaRPr lang="en-US" altLang="zh-CN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208733" y="1246684"/>
            <a:ext cx="3191608" cy="1010594"/>
            <a:chOff x="2208733" y="1246684"/>
            <a:chExt cx="3191608" cy="1010594"/>
          </a:xfrm>
          <a:solidFill>
            <a:schemeClr val="accent3"/>
          </a:solidFill>
        </p:grpSpPr>
        <p:sp>
          <p:nvSpPr>
            <p:cNvPr id="36" name="矩形 35"/>
            <p:cNvSpPr/>
            <p:nvPr/>
          </p:nvSpPr>
          <p:spPr>
            <a:xfrm>
              <a:off x="2208733" y="1246684"/>
              <a:ext cx="3191608" cy="1010594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solidFill>
                  <a:srgbClr val="FF3300"/>
                </a:solidFill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330568" y="1444069"/>
              <a:ext cx="1569660" cy="7017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遵章守纪，</a:t>
              </a:r>
              <a:endParaRPr lang="en-US" altLang="zh-CN" sz="18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  <a:p>
              <a:pPr>
                <a:buNone/>
              </a:pPr>
              <a:r>
                <a:rPr lang="zh-CN" altLang="en-US" sz="18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服从管理义务</a:t>
              </a:r>
              <a:endParaRPr lang="zh-CN" altLang="en-US" sz="18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64362" y="2355142"/>
            <a:ext cx="3191608" cy="1010594"/>
            <a:chOff x="2564362" y="2355142"/>
            <a:chExt cx="3191608" cy="1010594"/>
          </a:xfrm>
          <a:solidFill>
            <a:schemeClr val="accent3"/>
          </a:solidFill>
        </p:grpSpPr>
        <p:sp>
          <p:nvSpPr>
            <p:cNvPr id="39" name="矩形 38"/>
            <p:cNvSpPr/>
            <p:nvPr/>
          </p:nvSpPr>
          <p:spPr>
            <a:xfrm>
              <a:off x="2564362" y="2355142"/>
              <a:ext cx="3191608" cy="10105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38415" y="2556521"/>
              <a:ext cx="2031325" cy="7017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buNone/>
                <a:defRPr sz="1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>
                  <a:ea typeface="+mn-ea"/>
                  <a:cs typeface="+mn-ea"/>
                </a:rPr>
                <a:t>学习安全知识，</a:t>
              </a:r>
              <a:endParaRPr lang="en-US" altLang="zh-CN">
                <a:ea typeface="+mn-ea"/>
                <a:cs typeface="+mn-ea"/>
              </a:endParaRPr>
            </a:p>
            <a:p>
              <a:r>
                <a:rPr lang="zh-CN" altLang="en-US">
                  <a:ea typeface="+mn-ea"/>
                  <a:cs typeface="+mn-ea"/>
                </a:rPr>
                <a:t>掌握安全技能义务</a:t>
              </a:r>
              <a:endParaRPr lang="zh-CN" altLang="en-US">
                <a:ea typeface="+mn-ea"/>
                <a:cs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975720" y="3463601"/>
            <a:ext cx="3191608" cy="1010594"/>
            <a:chOff x="2975720" y="3463601"/>
            <a:chExt cx="3191608" cy="1010594"/>
          </a:xfrm>
          <a:solidFill>
            <a:schemeClr val="accent3"/>
          </a:solidFill>
        </p:grpSpPr>
        <p:sp>
          <p:nvSpPr>
            <p:cNvPr id="42" name="矩形 41"/>
            <p:cNvSpPr/>
            <p:nvPr/>
          </p:nvSpPr>
          <p:spPr>
            <a:xfrm>
              <a:off x="2975720" y="3463601"/>
              <a:ext cx="3191608" cy="1010594"/>
            </a:xfrm>
            <a:prstGeom prst="rect">
              <a:avLst/>
            </a:prstGeom>
            <a:grpFill/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997688" y="3781328"/>
              <a:ext cx="1723550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险情报告义务</a:t>
              </a:r>
              <a:endParaRPr lang="zh-CN" altLang="en-US" sz="200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853104" y="1105347"/>
            <a:ext cx="1178344" cy="1293083"/>
            <a:chOff x="1853104" y="1105347"/>
            <a:chExt cx="1178344" cy="1293083"/>
          </a:xfrm>
        </p:grpSpPr>
        <p:sp>
          <p:nvSpPr>
            <p:cNvPr id="45" name="等腰三角形 44"/>
            <p:cNvSpPr/>
            <p:nvPr/>
          </p:nvSpPr>
          <p:spPr>
            <a:xfrm rot="5400000">
              <a:off x="2019564" y="1389901"/>
              <a:ext cx="747050" cy="71666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1853104" y="1105347"/>
              <a:ext cx="1178344" cy="1293083"/>
            </a:xfrm>
            <a:custGeom>
              <a:avLst/>
              <a:gdLst>
                <a:gd name="T0" fmla="*/ 42 w 511"/>
                <a:gd name="T1" fmla="*/ 586 h 586"/>
                <a:gd name="T2" fmla="*/ 57 w 511"/>
                <a:gd name="T3" fmla="*/ 582 h 586"/>
                <a:gd name="T4" fmla="*/ 500 w 511"/>
                <a:gd name="T5" fmla="*/ 326 h 586"/>
                <a:gd name="T6" fmla="*/ 511 w 511"/>
                <a:gd name="T7" fmla="*/ 315 h 586"/>
                <a:gd name="T8" fmla="*/ 511 w 511"/>
                <a:gd name="T9" fmla="*/ 271 h 586"/>
                <a:gd name="T10" fmla="*/ 500 w 511"/>
                <a:gd name="T11" fmla="*/ 260 h 586"/>
                <a:gd name="T12" fmla="*/ 57 w 511"/>
                <a:gd name="T13" fmla="*/ 4 h 586"/>
                <a:gd name="T14" fmla="*/ 42 w 511"/>
                <a:gd name="T15" fmla="*/ 0 h 586"/>
                <a:gd name="T16" fmla="*/ 3 w 511"/>
                <a:gd name="T17" fmla="*/ 22 h 586"/>
                <a:gd name="T18" fmla="*/ 0 w 511"/>
                <a:gd name="T19" fmla="*/ 37 h 586"/>
                <a:gd name="T20" fmla="*/ 0 w 511"/>
                <a:gd name="T21" fmla="*/ 549 h 586"/>
                <a:gd name="T22" fmla="*/ 3 w 511"/>
                <a:gd name="T23" fmla="*/ 564 h 586"/>
                <a:gd name="T24" fmla="*/ 42 w 511"/>
                <a:gd name="T25" fmla="*/ 586 h 586"/>
                <a:gd name="T26" fmla="*/ 87 w 511"/>
                <a:gd name="T27" fmla="*/ 442 h 586"/>
                <a:gd name="T28" fmla="*/ 84 w 511"/>
                <a:gd name="T29" fmla="*/ 427 h 586"/>
                <a:gd name="T30" fmla="*/ 84 w 511"/>
                <a:gd name="T31" fmla="*/ 159 h 586"/>
                <a:gd name="T32" fmla="*/ 87 w 511"/>
                <a:gd name="T33" fmla="*/ 144 h 586"/>
                <a:gd name="T34" fmla="*/ 103 w 511"/>
                <a:gd name="T35" fmla="*/ 135 h 586"/>
                <a:gd name="T36" fmla="*/ 118 w 511"/>
                <a:gd name="T37" fmla="*/ 140 h 586"/>
                <a:gd name="T38" fmla="*/ 349 w 511"/>
                <a:gd name="T39" fmla="*/ 273 h 586"/>
                <a:gd name="T40" fmla="*/ 361 w 511"/>
                <a:gd name="T41" fmla="*/ 284 h 586"/>
                <a:gd name="T42" fmla="*/ 361 w 511"/>
                <a:gd name="T43" fmla="*/ 302 h 586"/>
                <a:gd name="T44" fmla="*/ 349 w 511"/>
                <a:gd name="T45" fmla="*/ 313 h 586"/>
                <a:gd name="T46" fmla="*/ 118 w 511"/>
                <a:gd name="T47" fmla="*/ 446 h 586"/>
                <a:gd name="T48" fmla="*/ 103 w 511"/>
                <a:gd name="T49" fmla="*/ 451 h 586"/>
                <a:gd name="T50" fmla="*/ 87 w 511"/>
                <a:gd name="T51" fmla="*/ 44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1" h="586">
                  <a:moveTo>
                    <a:pt x="42" y="586"/>
                  </a:moveTo>
                  <a:cubicBezTo>
                    <a:pt x="47" y="586"/>
                    <a:pt x="53" y="584"/>
                    <a:pt x="57" y="582"/>
                  </a:cubicBezTo>
                  <a:cubicBezTo>
                    <a:pt x="500" y="326"/>
                    <a:pt x="500" y="326"/>
                    <a:pt x="500" y="326"/>
                  </a:cubicBezTo>
                  <a:cubicBezTo>
                    <a:pt x="503" y="324"/>
                    <a:pt x="509" y="319"/>
                    <a:pt x="511" y="315"/>
                  </a:cubicBezTo>
                  <a:cubicBezTo>
                    <a:pt x="511" y="271"/>
                    <a:pt x="511" y="271"/>
                    <a:pt x="511" y="271"/>
                  </a:cubicBezTo>
                  <a:cubicBezTo>
                    <a:pt x="509" y="267"/>
                    <a:pt x="503" y="262"/>
                    <a:pt x="500" y="260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3" y="2"/>
                    <a:pt x="47" y="0"/>
                    <a:pt x="42" y="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6"/>
                    <a:pt x="0" y="33"/>
                    <a:pt x="0" y="37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553"/>
                    <a:pt x="1" y="560"/>
                    <a:pt x="3" y="564"/>
                  </a:cubicBezTo>
                  <a:cubicBezTo>
                    <a:pt x="42" y="586"/>
                    <a:pt x="42" y="586"/>
                    <a:pt x="42" y="586"/>
                  </a:cubicBezTo>
                  <a:moveTo>
                    <a:pt x="87" y="442"/>
                  </a:moveTo>
                  <a:cubicBezTo>
                    <a:pt x="85" y="438"/>
                    <a:pt x="84" y="431"/>
                    <a:pt x="84" y="427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4" y="155"/>
                    <a:pt x="85" y="148"/>
                    <a:pt x="87" y="144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7" y="135"/>
                    <a:pt x="114" y="137"/>
                    <a:pt x="118" y="140"/>
                  </a:cubicBezTo>
                  <a:cubicBezTo>
                    <a:pt x="349" y="273"/>
                    <a:pt x="349" y="273"/>
                    <a:pt x="349" y="273"/>
                  </a:cubicBezTo>
                  <a:cubicBezTo>
                    <a:pt x="353" y="276"/>
                    <a:pt x="358" y="280"/>
                    <a:pt x="361" y="284"/>
                  </a:cubicBezTo>
                  <a:cubicBezTo>
                    <a:pt x="361" y="302"/>
                    <a:pt x="361" y="302"/>
                    <a:pt x="361" y="302"/>
                  </a:cubicBezTo>
                  <a:cubicBezTo>
                    <a:pt x="358" y="306"/>
                    <a:pt x="353" y="310"/>
                    <a:pt x="349" y="313"/>
                  </a:cubicBezTo>
                  <a:cubicBezTo>
                    <a:pt x="118" y="446"/>
                    <a:pt x="118" y="446"/>
                    <a:pt x="118" y="446"/>
                  </a:cubicBezTo>
                  <a:cubicBezTo>
                    <a:pt x="114" y="449"/>
                    <a:pt x="107" y="451"/>
                    <a:pt x="103" y="451"/>
                  </a:cubicBezTo>
                  <a:cubicBezTo>
                    <a:pt x="87" y="442"/>
                    <a:pt x="87" y="442"/>
                    <a:pt x="87" y="442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3500000" scaled="1"/>
            </a:gradFill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</a:ln>
            <a:effectLst>
              <a:outerShdw blurRad="177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7" name="直角三角形 46"/>
            <p:cNvSpPr/>
            <p:nvPr/>
          </p:nvSpPr>
          <p:spPr>
            <a:xfrm>
              <a:off x="2208733" y="1635515"/>
              <a:ext cx="316523" cy="138956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48" name="直角三角形 47"/>
            <p:cNvSpPr/>
            <p:nvPr/>
          </p:nvSpPr>
          <p:spPr>
            <a:xfrm flipV="1">
              <a:off x="2208733" y="1785281"/>
              <a:ext cx="316523" cy="138956"/>
            </a:xfrm>
            <a:prstGeom prst="rtTriangle">
              <a:avLst/>
            </a:prstGeom>
            <a:solidFill>
              <a:srgbClr val="D55816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208733" y="2213806"/>
            <a:ext cx="1178344" cy="1293083"/>
            <a:chOff x="2208733" y="2213806"/>
            <a:chExt cx="1178344" cy="1293083"/>
          </a:xfrm>
        </p:grpSpPr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2208733" y="2213806"/>
              <a:ext cx="1178344" cy="1293083"/>
              <a:chOff x="2831735" y="1860655"/>
              <a:chExt cx="1928813" cy="2209800"/>
            </a:xfrm>
          </p:grpSpPr>
          <p:sp>
            <p:nvSpPr>
              <p:cNvPr id="53" name="等腰三角形 52"/>
              <p:cNvSpPr/>
              <p:nvPr/>
            </p:nvSpPr>
            <p:spPr>
              <a:xfrm rot="5400000">
                <a:off x="3077297" y="2383270"/>
                <a:ext cx="1276663" cy="1173098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cs typeface="+mn-ea"/>
                </a:endParaRPr>
              </a:p>
            </p:txBody>
          </p:sp>
          <p:sp>
            <p:nvSpPr>
              <p:cNvPr id="54" name="Freeform 5"/>
              <p:cNvSpPr>
                <a:spLocks noEditPoints="1"/>
              </p:cNvSpPr>
              <p:nvPr/>
            </p:nvSpPr>
            <p:spPr bwMode="auto">
              <a:xfrm>
                <a:off x="2831735" y="1860655"/>
                <a:ext cx="1928813" cy="2209800"/>
              </a:xfrm>
              <a:custGeom>
                <a:avLst/>
                <a:gdLst>
                  <a:gd name="T0" fmla="*/ 42 w 511"/>
                  <a:gd name="T1" fmla="*/ 586 h 586"/>
                  <a:gd name="T2" fmla="*/ 57 w 511"/>
                  <a:gd name="T3" fmla="*/ 582 h 586"/>
                  <a:gd name="T4" fmla="*/ 500 w 511"/>
                  <a:gd name="T5" fmla="*/ 326 h 586"/>
                  <a:gd name="T6" fmla="*/ 511 w 511"/>
                  <a:gd name="T7" fmla="*/ 315 h 586"/>
                  <a:gd name="T8" fmla="*/ 511 w 511"/>
                  <a:gd name="T9" fmla="*/ 271 h 586"/>
                  <a:gd name="T10" fmla="*/ 500 w 511"/>
                  <a:gd name="T11" fmla="*/ 260 h 586"/>
                  <a:gd name="T12" fmla="*/ 57 w 511"/>
                  <a:gd name="T13" fmla="*/ 4 h 586"/>
                  <a:gd name="T14" fmla="*/ 42 w 511"/>
                  <a:gd name="T15" fmla="*/ 0 h 586"/>
                  <a:gd name="T16" fmla="*/ 3 w 511"/>
                  <a:gd name="T17" fmla="*/ 22 h 586"/>
                  <a:gd name="T18" fmla="*/ 0 w 511"/>
                  <a:gd name="T19" fmla="*/ 37 h 586"/>
                  <a:gd name="T20" fmla="*/ 0 w 511"/>
                  <a:gd name="T21" fmla="*/ 549 h 586"/>
                  <a:gd name="T22" fmla="*/ 3 w 511"/>
                  <a:gd name="T23" fmla="*/ 564 h 586"/>
                  <a:gd name="T24" fmla="*/ 42 w 511"/>
                  <a:gd name="T25" fmla="*/ 586 h 586"/>
                  <a:gd name="T26" fmla="*/ 87 w 511"/>
                  <a:gd name="T27" fmla="*/ 442 h 586"/>
                  <a:gd name="T28" fmla="*/ 84 w 511"/>
                  <a:gd name="T29" fmla="*/ 427 h 586"/>
                  <a:gd name="T30" fmla="*/ 84 w 511"/>
                  <a:gd name="T31" fmla="*/ 159 h 586"/>
                  <a:gd name="T32" fmla="*/ 87 w 511"/>
                  <a:gd name="T33" fmla="*/ 144 h 586"/>
                  <a:gd name="T34" fmla="*/ 103 w 511"/>
                  <a:gd name="T35" fmla="*/ 135 h 586"/>
                  <a:gd name="T36" fmla="*/ 118 w 511"/>
                  <a:gd name="T37" fmla="*/ 140 h 586"/>
                  <a:gd name="T38" fmla="*/ 349 w 511"/>
                  <a:gd name="T39" fmla="*/ 273 h 586"/>
                  <a:gd name="T40" fmla="*/ 361 w 511"/>
                  <a:gd name="T41" fmla="*/ 284 h 586"/>
                  <a:gd name="T42" fmla="*/ 361 w 511"/>
                  <a:gd name="T43" fmla="*/ 302 h 586"/>
                  <a:gd name="T44" fmla="*/ 349 w 511"/>
                  <a:gd name="T45" fmla="*/ 313 h 586"/>
                  <a:gd name="T46" fmla="*/ 118 w 511"/>
                  <a:gd name="T47" fmla="*/ 446 h 586"/>
                  <a:gd name="T48" fmla="*/ 103 w 511"/>
                  <a:gd name="T49" fmla="*/ 451 h 586"/>
                  <a:gd name="T50" fmla="*/ 87 w 511"/>
                  <a:gd name="T51" fmla="*/ 44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1" h="586">
                    <a:moveTo>
                      <a:pt x="42" y="586"/>
                    </a:moveTo>
                    <a:cubicBezTo>
                      <a:pt x="47" y="586"/>
                      <a:pt x="53" y="584"/>
                      <a:pt x="57" y="582"/>
                    </a:cubicBezTo>
                    <a:cubicBezTo>
                      <a:pt x="500" y="326"/>
                      <a:pt x="500" y="326"/>
                      <a:pt x="500" y="326"/>
                    </a:cubicBezTo>
                    <a:cubicBezTo>
                      <a:pt x="503" y="324"/>
                      <a:pt x="509" y="319"/>
                      <a:pt x="511" y="315"/>
                    </a:cubicBezTo>
                    <a:cubicBezTo>
                      <a:pt x="511" y="271"/>
                      <a:pt x="511" y="271"/>
                      <a:pt x="511" y="271"/>
                    </a:cubicBezTo>
                    <a:cubicBezTo>
                      <a:pt x="509" y="267"/>
                      <a:pt x="503" y="262"/>
                      <a:pt x="500" y="260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3" y="2"/>
                      <a:pt x="47" y="0"/>
                      <a:pt x="42" y="0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6"/>
                      <a:pt x="0" y="33"/>
                      <a:pt x="0" y="37"/>
                    </a:cubicBezTo>
                    <a:cubicBezTo>
                      <a:pt x="0" y="549"/>
                      <a:pt x="0" y="549"/>
                      <a:pt x="0" y="549"/>
                    </a:cubicBezTo>
                    <a:cubicBezTo>
                      <a:pt x="0" y="553"/>
                      <a:pt x="1" y="560"/>
                      <a:pt x="3" y="564"/>
                    </a:cubicBezTo>
                    <a:cubicBezTo>
                      <a:pt x="42" y="586"/>
                      <a:pt x="42" y="586"/>
                      <a:pt x="42" y="586"/>
                    </a:cubicBezTo>
                    <a:moveTo>
                      <a:pt x="87" y="442"/>
                    </a:moveTo>
                    <a:cubicBezTo>
                      <a:pt x="85" y="438"/>
                      <a:pt x="84" y="431"/>
                      <a:pt x="84" y="427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84" y="155"/>
                      <a:pt x="85" y="148"/>
                      <a:pt x="87" y="144"/>
                    </a:cubicBezTo>
                    <a:cubicBezTo>
                      <a:pt x="103" y="135"/>
                      <a:pt x="103" y="135"/>
                      <a:pt x="103" y="135"/>
                    </a:cubicBezTo>
                    <a:cubicBezTo>
                      <a:pt x="107" y="135"/>
                      <a:pt x="114" y="137"/>
                      <a:pt x="118" y="140"/>
                    </a:cubicBezTo>
                    <a:cubicBezTo>
                      <a:pt x="349" y="273"/>
                      <a:pt x="349" y="273"/>
                      <a:pt x="349" y="273"/>
                    </a:cubicBezTo>
                    <a:cubicBezTo>
                      <a:pt x="353" y="276"/>
                      <a:pt x="358" y="280"/>
                      <a:pt x="361" y="284"/>
                    </a:cubicBezTo>
                    <a:cubicBezTo>
                      <a:pt x="361" y="302"/>
                      <a:pt x="361" y="302"/>
                      <a:pt x="361" y="302"/>
                    </a:cubicBezTo>
                    <a:cubicBezTo>
                      <a:pt x="358" y="306"/>
                      <a:pt x="353" y="310"/>
                      <a:pt x="349" y="313"/>
                    </a:cubicBezTo>
                    <a:cubicBezTo>
                      <a:pt x="118" y="446"/>
                      <a:pt x="118" y="446"/>
                      <a:pt x="118" y="446"/>
                    </a:cubicBezTo>
                    <a:cubicBezTo>
                      <a:pt x="114" y="449"/>
                      <a:pt x="107" y="451"/>
                      <a:pt x="103" y="451"/>
                    </a:cubicBezTo>
                    <a:cubicBezTo>
                      <a:pt x="87" y="442"/>
                      <a:pt x="87" y="442"/>
                      <a:pt x="87" y="44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cs typeface="+mn-ea"/>
                </a:endParaRPr>
              </a:p>
            </p:txBody>
          </p:sp>
        </p:grpSp>
        <p:sp>
          <p:nvSpPr>
            <p:cNvPr id="51" name="梯形 50"/>
            <p:cNvSpPr/>
            <p:nvPr/>
          </p:nvSpPr>
          <p:spPr>
            <a:xfrm rot="5400000">
              <a:off x="2482176" y="2835833"/>
              <a:ext cx="291947" cy="127576"/>
            </a:xfrm>
            <a:prstGeom prst="trapezoid">
              <a:avLst>
                <a:gd name="adj" fmla="val 45501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96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2703880" y="2807179"/>
              <a:ext cx="176851" cy="18894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  <a:effectLst>
              <a:innerShdw blurRad="63500" dist="50800" dir="96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620091" y="3322264"/>
            <a:ext cx="1178344" cy="1293083"/>
            <a:chOff x="2620091" y="3322264"/>
            <a:chExt cx="1178344" cy="1293083"/>
          </a:xfrm>
        </p:grpSpPr>
        <p:grpSp>
          <p:nvGrpSpPr>
            <p:cNvPr id="56" name="组合 55"/>
            <p:cNvGrpSpPr>
              <a:grpSpLocks noChangeAspect="1"/>
            </p:cNvGrpSpPr>
            <p:nvPr/>
          </p:nvGrpSpPr>
          <p:grpSpPr>
            <a:xfrm>
              <a:off x="2620091" y="3322264"/>
              <a:ext cx="1178344" cy="1293083"/>
              <a:chOff x="2831735" y="1860655"/>
              <a:chExt cx="1928813" cy="2209800"/>
            </a:xfrm>
          </p:grpSpPr>
          <p:sp>
            <p:nvSpPr>
              <p:cNvPr id="59" name="等腰三角形 58"/>
              <p:cNvSpPr/>
              <p:nvPr/>
            </p:nvSpPr>
            <p:spPr>
              <a:xfrm rot="5400000">
                <a:off x="3077297" y="2372760"/>
                <a:ext cx="1276662" cy="1173098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cs typeface="+mn-ea"/>
                </a:endParaRPr>
              </a:p>
            </p:txBody>
          </p:sp>
          <p:sp>
            <p:nvSpPr>
              <p:cNvPr id="60" name="Freeform 5"/>
              <p:cNvSpPr>
                <a:spLocks noEditPoints="1"/>
              </p:cNvSpPr>
              <p:nvPr/>
            </p:nvSpPr>
            <p:spPr bwMode="auto">
              <a:xfrm>
                <a:off x="2831735" y="1860655"/>
                <a:ext cx="1928813" cy="2209800"/>
              </a:xfrm>
              <a:custGeom>
                <a:avLst/>
                <a:gdLst>
                  <a:gd name="T0" fmla="*/ 42 w 511"/>
                  <a:gd name="T1" fmla="*/ 586 h 586"/>
                  <a:gd name="T2" fmla="*/ 57 w 511"/>
                  <a:gd name="T3" fmla="*/ 582 h 586"/>
                  <a:gd name="T4" fmla="*/ 500 w 511"/>
                  <a:gd name="T5" fmla="*/ 326 h 586"/>
                  <a:gd name="T6" fmla="*/ 511 w 511"/>
                  <a:gd name="T7" fmla="*/ 315 h 586"/>
                  <a:gd name="T8" fmla="*/ 511 w 511"/>
                  <a:gd name="T9" fmla="*/ 271 h 586"/>
                  <a:gd name="T10" fmla="*/ 500 w 511"/>
                  <a:gd name="T11" fmla="*/ 260 h 586"/>
                  <a:gd name="T12" fmla="*/ 57 w 511"/>
                  <a:gd name="T13" fmla="*/ 4 h 586"/>
                  <a:gd name="T14" fmla="*/ 42 w 511"/>
                  <a:gd name="T15" fmla="*/ 0 h 586"/>
                  <a:gd name="T16" fmla="*/ 3 w 511"/>
                  <a:gd name="T17" fmla="*/ 22 h 586"/>
                  <a:gd name="T18" fmla="*/ 0 w 511"/>
                  <a:gd name="T19" fmla="*/ 37 h 586"/>
                  <a:gd name="T20" fmla="*/ 0 w 511"/>
                  <a:gd name="T21" fmla="*/ 549 h 586"/>
                  <a:gd name="T22" fmla="*/ 3 w 511"/>
                  <a:gd name="T23" fmla="*/ 564 h 586"/>
                  <a:gd name="T24" fmla="*/ 42 w 511"/>
                  <a:gd name="T25" fmla="*/ 586 h 586"/>
                  <a:gd name="T26" fmla="*/ 87 w 511"/>
                  <a:gd name="T27" fmla="*/ 442 h 586"/>
                  <a:gd name="T28" fmla="*/ 84 w 511"/>
                  <a:gd name="T29" fmla="*/ 427 h 586"/>
                  <a:gd name="T30" fmla="*/ 84 w 511"/>
                  <a:gd name="T31" fmla="*/ 159 h 586"/>
                  <a:gd name="T32" fmla="*/ 87 w 511"/>
                  <a:gd name="T33" fmla="*/ 144 h 586"/>
                  <a:gd name="T34" fmla="*/ 103 w 511"/>
                  <a:gd name="T35" fmla="*/ 135 h 586"/>
                  <a:gd name="T36" fmla="*/ 118 w 511"/>
                  <a:gd name="T37" fmla="*/ 140 h 586"/>
                  <a:gd name="T38" fmla="*/ 349 w 511"/>
                  <a:gd name="T39" fmla="*/ 273 h 586"/>
                  <a:gd name="T40" fmla="*/ 361 w 511"/>
                  <a:gd name="T41" fmla="*/ 284 h 586"/>
                  <a:gd name="T42" fmla="*/ 361 w 511"/>
                  <a:gd name="T43" fmla="*/ 302 h 586"/>
                  <a:gd name="T44" fmla="*/ 349 w 511"/>
                  <a:gd name="T45" fmla="*/ 313 h 586"/>
                  <a:gd name="T46" fmla="*/ 118 w 511"/>
                  <a:gd name="T47" fmla="*/ 446 h 586"/>
                  <a:gd name="T48" fmla="*/ 103 w 511"/>
                  <a:gd name="T49" fmla="*/ 451 h 586"/>
                  <a:gd name="T50" fmla="*/ 87 w 511"/>
                  <a:gd name="T51" fmla="*/ 44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1" h="586">
                    <a:moveTo>
                      <a:pt x="42" y="586"/>
                    </a:moveTo>
                    <a:cubicBezTo>
                      <a:pt x="47" y="586"/>
                      <a:pt x="53" y="584"/>
                      <a:pt x="57" y="582"/>
                    </a:cubicBezTo>
                    <a:cubicBezTo>
                      <a:pt x="500" y="326"/>
                      <a:pt x="500" y="326"/>
                      <a:pt x="500" y="326"/>
                    </a:cubicBezTo>
                    <a:cubicBezTo>
                      <a:pt x="503" y="324"/>
                      <a:pt x="509" y="319"/>
                      <a:pt x="511" y="315"/>
                    </a:cubicBezTo>
                    <a:cubicBezTo>
                      <a:pt x="511" y="271"/>
                      <a:pt x="511" y="271"/>
                      <a:pt x="511" y="271"/>
                    </a:cubicBezTo>
                    <a:cubicBezTo>
                      <a:pt x="509" y="267"/>
                      <a:pt x="503" y="262"/>
                      <a:pt x="500" y="260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3" y="2"/>
                      <a:pt x="47" y="0"/>
                      <a:pt x="42" y="0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6"/>
                      <a:pt x="0" y="33"/>
                      <a:pt x="0" y="37"/>
                    </a:cubicBezTo>
                    <a:cubicBezTo>
                      <a:pt x="0" y="549"/>
                      <a:pt x="0" y="549"/>
                      <a:pt x="0" y="549"/>
                    </a:cubicBezTo>
                    <a:cubicBezTo>
                      <a:pt x="0" y="553"/>
                      <a:pt x="1" y="560"/>
                      <a:pt x="3" y="564"/>
                    </a:cubicBezTo>
                    <a:cubicBezTo>
                      <a:pt x="42" y="586"/>
                      <a:pt x="42" y="586"/>
                      <a:pt x="42" y="586"/>
                    </a:cubicBezTo>
                    <a:moveTo>
                      <a:pt x="87" y="442"/>
                    </a:moveTo>
                    <a:cubicBezTo>
                      <a:pt x="85" y="438"/>
                      <a:pt x="84" y="431"/>
                      <a:pt x="84" y="427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84" y="155"/>
                      <a:pt x="85" y="148"/>
                      <a:pt x="87" y="144"/>
                    </a:cubicBezTo>
                    <a:cubicBezTo>
                      <a:pt x="103" y="135"/>
                      <a:pt x="103" y="135"/>
                      <a:pt x="103" y="135"/>
                    </a:cubicBezTo>
                    <a:cubicBezTo>
                      <a:pt x="107" y="135"/>
                      <a:pt x="114" y="137"/>
                      <a:pt x="118" y="140"/>
                    </a:cubicBezTo>
                    <a:cubicBezTo>
                      <a:pt x="349" y="273"/>
                      <a:pt x="349" y="273"/>
                      <a:pt x="349" y="273"/>
                    </a:cubicBezTo>
                    <a:cubicBezTo>
                      <a:pt x="353" y="276"/>
                      <a:pt x="358" y="280"/>
                      <a:pt x="361" y="284"/>
                    </a:cubicBezTo>
                    <a:cubicBezTo>
                      <a:pt x="361" y="302"/>
                      <a:pt x="361" y="302"/>
                      <a:pt x="361" y="302"/>
                    </a:cubicBezTo>
                    <a:cubicBezTo>
                      <a:pt x="358" y="306"/>
                      <a:pt x="353" y="310"/>
                      <a:pt x="349" y="313"/>
                    </a:cubicBezTo>
                    <a:cubicBezTo>
                      <a:pt x="118" y="446"/>
                      <a:pt x="118" y="446"/>
                      <a:pt x="118" y="446"/>
                    </a:cubicBezTo>
                    <a:cubicBezTo>
                      <a:pt x="114" y="449"/>
                      <a:pt x="107" y="451"/>
                      <a:pt x="103" y="451"/>
                    </a:cubicBezTo>
                    <a:cubicBezTo>
                      <a:pt x="87" y="442"/>
                      <a:pt x="87" y="442"/>
                      <a:pt x="87" y="44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sz="1015">
                  <a:cs typeface="+mn-ea"/>
                </a:endParaRPr>
              </a:p>
            </p:txBody>
          </p:sp>
        </p:grpSp>
        <p:sp>
          <p:nvSpPr>
            <p:cNvPr id="57" name="梯形 43"/>
            <p:cNvSpPr/>
            <p:nvPr/>
          </p:nvSpPr>
          <p:spPr>
            <a:xfrm rot="12299302">
              <a:off x="2904553" y="3891266"/>
              <a:ext cx="350762" cy="117384"/>
            </a:xfrm>
            <a:custGeom>
              <a:avLst/>
              <a:gdLst>
                <a:gd name="connsiteX0" fmla="*/ 0 w 489380"/>
                <a:gd name="connsiteY0" fmla="*/ 170101 h 170101"/>
                <a:gd name="connsiteX1" fmla="*/ 77398 w 489380"/>
                <a:gd name="connsiteY1" fmla="*/ 0 h 170101"/>
                <a:gd name="connsiteX2" fmla="*/ 411982 w 489380"/>
                <a:gd name="connsiteY2" fmla="*/ 0 h 170101"/>
                <a:gd name="connsiteX3" fmla="*/ 489380 w 489380"/>
                <a:gd name="connsiteY3" fmla="*/ 170101 h 170101"/>
                <a:gd name="connsiteX4" fmla="*/ 0 w 489380"/>
                <a:gd name="connsiteY4" fmla="*/ 170101 h 170101"/>
                <a:gd name="connsiteX0-1" fmla="*/ 0 w 489380"/>
                <a:gd name="connsiteY0-2" fmla="*/ 179718 h 179718"/>
                <a:gd name="connsiteX1-3" fmla="*/ 169471 w 489380"/>
                <a:gd name="connsiteY1-4" fmla="*/ 0 h 179718"/>
                <a:gd name="connsiteX2-5" fmla="*/ 411982 w 489380"/>
                <a:gd name="connsiteY2-6" fmla="*/ 9617 h 179718"/>
                <a:gd name="connsiteX3-7" fmla="*/ 489380 w 489380"/>
                <a:gd name="connsiteY3-8" fmla="*/ 179718 h 179718"/>
                <a:gd name="connsiteX4-9" fmla="*/ 0 w 489380"/>
                <a:gd name="connsiteY4-10" fmla="*/ 179718 h 179718"/>
                <a:gd name="connsiteX0-11" fmla="*/ 0 w 489380"/>
                <a:gd name="connsiteY0-12" fmla="*/ 186686 h 186686"/>
                <a:gd name="connsiteX1-13" fmla="*/ 153431 w 489380"/>
                <a:gd name="connsiteY1-14" fmla="*/ 0 h 186686"/>
                <a:gd name="connsiteX2-15" fmla="*/ 411982 w 489380"/>
                <a:gd name="connsiteY2-16" fmla="*/ 16585 h 186686"/>
                <a:gd name="connsiteX3-17" fmla="*/ 489380 w 489380"/>
                <a:gd name="connsiteY3-18" fmla="*/ 186686 h 186686"/>
                <a:gd name="connsiteX4-19" fmla="*/ 0 w 489380"/>
                <a:gd name="connsiteY4-20" fmla="*/ 186686 h 186686"/>
                <a:gd name="connsiteX0-21" fmla="*/ 0 w 489380"/>
                <a:gd name="connsiteY0-22" fmla="*/ 186686 h 186686"/>
                <a:gd name="connsiteX1-23" fmla="*/ 153431 w 489380"/>
                <a:gd name="connsiteY1-24" fmla="*/ 0 h 186686"/>
                <a:gd name="connsiteX2-25" fmla="*/ 417453 w 489380"/>
                <a:gd name="connsiteY2-26" fmla="*/ 13542 h 186686"/>
                <a:gd name="connsiteX3-27" fmla="*/ 489380 w 489380"/>
                <a:gd name="connsiteY3-28" fmla="*/ 186686 h 186686"/>
                <a:gd name="connsiteX4-29" fmla="*/ 0 w 489380"/>
                <a:gd name="connsiteY4-30" fmla="*/ 186686 h 186686"/>
                <a:gd name="connsiteX0-31" fmla="*/ 0 w 467683"/>
                <a:gd name="connsiteY0-32" fmla="*/ 182567 h 186686"/>
                <a:gd name="connsiteX1-33" fmla="*/ 131734 w 467683"/>
                <a:gd name="connsiteY1-34" fmla="*/ 0 h 186686"/>
                <a:gd name="connsiteX2-35" fmla="*/ 395756 w 467683"/>
                <a:gd name="connsiteY2-36" fmla="*/ 13542 h 186686"/>
                <a:gd name="connsiteX3-37" fmla="*/ 467683 w 467683"/>
                <a:gd name="connsiteY3-38" fmla="*/ 186686 h 186686"/>
                <a:gd name="connsiteX4-39" fmla="*/ 0 w 467683"/>
                <a:gd name="connsiteY4-40" fmla="*/ 182567 h 186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7683" h="186686">
                  <a:moveTo>
                    <a:pt x="0" y="182567"/>
                  </a:moveTo>
                  <a:lnTo>
                    <a:pt x="131734" y="0"/>
                  </a:lnTo>
                  <a:lnTo>
                    <a:pt x="395756" y="13542"/>
                  </a:lnTo>
                  <a:lnTo>
                    <a:pt x="467683" y="186686"/>
                  </a:lnTo>
                  <a:lnTo>
                    <a:pt x="0" y="1825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innerShdw blurRad="63500" dist="50800" dir="96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  <p:sp>
          <p:nvSpPr>
            <p:cNvPr id="58" name="等腰三角形 44"/>
            <p:cNvSpPr/>
            <p:nvPr/>
          </p:nvSpPr>
          <p:spPr>
            <a:xfrm rot="5400000">
              <a:off x="2943022" y="3955977"/>
              <a:ext cx="172324" cy="168578"/>
            </a:xfrm>
            <a:custGeom>
              <a:avLst/>
              <a:gdLst>
                <a:gd name="connsiteX0" fmla="*/ 0 w 235801"/>
                <a:gd name="connsiteY0" fmla="*/ 251930 h 251930"/>
                <a:gd name="connsiteX1" fmla="*/ 117901 w 235801"/>
                <a:gd name="connsiteY1" fmla="*/ 0 h 251930"/>
                <a:gd name="connsiteX2" fmla="*/ 235801 w 235801"/>
                <a:gd name="connsiteY2" fmla="*/ 251930 h 251930"/>
                <a:gd name="connsiteX3" fmla="*/ 0 w 235801"/>
                <a:gd name="connsiteY3" fmla="*/ 251930 h 251930"/>
                <a:gd name="connsiteX0-1" fmla="*/ 0 w 235801"/>
                <a:gd name="connsiteY0-2" fmla="*/ 236841 h 236841"/>
                <a:gd name="connsiteX1-3" fmla="*/ 108851 w 235801"/>
                <a:gd name="connsiteY1-4" fmla="*/ 0 h 236841"/>
                <a:gd name="connsiteX2-5" fmla="*/ 235801 w 235801"/>
                <a:gd name="connsiteY2-6" fmla="*/ 236841 h 236841"/>
                <a:gd name="connsiteX3-7" fmla="*/ 0 w 235801"/>
                <a:gd name="connsiteY3-8" fmla="*/ 236841 h 236841"/>
                <a:gd name="connsiteX0-9" fmla="*/ 0 w 229765"/>
                <a:gd name="connsiteY0-10" fmla="*/ 236841 h 236841"/>
                <a:gd name="connsiteX1-11" fmla="*/ 108851 w 229765"/>
                <a:gd name="connsiteY1-12" fmla="*/ 0 h 236841"/>
                <a:gd name="connsiteX2-13" fmla="*/ 229765 w 229765"/>
                <a:gd name="connsiteY2-14" fmla="*/ 233823 h 236841"/>
                <a:gd name="connsiteX3-15" fmla="*/ 0 w 229765"/>
                <a:gd name="connsiteY3-16" fmla="*/ 236841 h 236841"/>
                <a:gd name="connsiteX0-17" fmla="*/ 0 w 229765"/>
                <a:gd name="connsiteY0-18" fmla="*/ 230806 h 230806"/>
                <a:gd name="connsiteX1-19" fmla="*/ 108851 w 229765"/>
                <a:gd name="connsiteY1-20" fmla="*/ 0 h 230806"/>
                <a:gd name="connsiteX2-21" fmla="*/ 229765 w 229765"/>
                <a:gd name="connsiteY2-22" fmla="*/ 227788 h 230806"/>
                <a:gd name="connsiteX3-23" fmla="*/ 0 w 229765"/>
                <a:gd name="connsiteY3-24" fmla="*/ 230806 h 230806"/>
                <a:gd name="connsiteX0-25" fmla="*/ 0 w 229765"/>
                <a:gd name="connsiteY0-26" fmla="*/ 224771 h 224771"/>
                <a:gd name="connsiteX1-27" fmla="*/ 117907 w 229765"/>
                <a:gd name="connsiteY1-28" fmla="*/ 0 h 224771"/>
                <a:gd name="connsiteX2-29" fmla="*/ 229765 w 229765"/>
                <a:gd name="connsiteY2-30" fmla="*/ 221753 h 224771"/>
                <a:gd name="connsiteX3-31" fmla="*/ 0 w 229765"/>
                <a:gd name="connsiteY3-32" fmla="*/ 224771 h 2247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9765" h="224771">
                  <a:moveTo>
                    <a:pt x="0" y="224771"/>
                  </a:moveTo>
                  <a:lnTo>
                    <a:pt x="117907" y="0"/>
                  </a:lnTo>
                  <a:lnTo>
                    <a:pt x="229765" y="221753"/>
                  </a:lnTo>
                  <a:lnTo>
                    <a:pt x="0" y="224771"/>
                  </a:lnTo>
                  <a:close/>
                </a:path>
              </a:pathLst>
            </a:custGeom>
            <a:solidFill>
              <a:srgbClr val="D55816"/>
            </a:solidFill>
            <a:ln>
              <a:noFill/>
            </a:ln>
            <a:effectLst>
              <a:innerShdw blurRad="63500" dist="50800" dir="96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endParaRPr lang="zh-CN" altLang="en-US" sz="1015">
                <a:cs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1048194" y="1401017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01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59756" y="2713148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schemeClr val="accent3"/>
                </a:solidFill>
                <a:effectLst>
                  <a:outerShdw blurRad="177800" dist="1143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buNone/>
            </a:pPr>
            <a:r>
              <a:rPr lang="en-US" altLang="zh-CN" sz="280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02</a:t>
            </a:r>
            <a:endParaRPr lang="zh-CN" altLang="en-US" sz="280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086974" y="3815455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schemeClr val="accent3"/>
                </a:solidFill>
                <a:effectLst>
                  <a:outerShdw blurRad="177800" dist="1143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buNone/>
            </a:pPr>
            <a:r>
              <a:rPr lang="en-US" altLang="zh-CN" sz="280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03</a:t>
            </a:r>
            <a:endParaRPr lang="zh-CN" altLang="en-US" sz="280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399589"/>
            <a:ext cx="1947676" cy="3660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2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1"/>
      <p:bldP spid="63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Rot="1" noChangeArrowheads="1"/>
          </p:cNvSpPr>
          <p:nvPr>
            <p:ph type="body" sz="quarter" idx="13"/>
          </p:nvPr>
        </p:nvSpPr>
        <p:spPr>
          <a:xfrm>
            <a:off x="755576" y="123478"/>
            <a:ext cx="5076825" cy="5345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tx1"/>
                </a:solidFill>
                <a:ea typeface="+mn-ea"/>
                <a:cs typeface="+mn-ea"/>
              </a:rPr>
              <a:t>事故现场急救</a:t>
            </a:r>
            <a:endParaRPr lang="en-US" altLang="zh-CN">
              <a:solidFill>
                <a:schemeClr val="tx1"/>
              </a:solidFill>
              <a:ea typeface="+mn-ea"/>
              <a:cs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2504" y="783211"/>
            <a:ext cx="3940970" cy="3963590"/>
            <a:chOff x="444500" y="1149351"/>
            <a:chExt cx="5254626" cy="5284787"/>
          </a:xfrm>
        </p:grpSpPr>
        <p:sp>
          <p:nvSpPr>
            <p:cNvPr id="5" name="Freeform 5"/>
            <p:cNvSpPr/>
            <p:nvPr/>
          </p:nvSpPr>
          <p:spPr bwMode="auto">
            <a:xfrm>
              <a:off x="779463" y="3943350"/>
              <a:ext cx="1727200" cy="2490787"/>
            </a:xfrm>
            <a:custGeom>
              <a:avLst/>
              <a:gdLst>
                <a:gd name="T0" fmla="*/ 370 w 399"/>
                <a:gd name="T1" fmla="*/ 239 h 575"/>
                <a:gd name="T2" fmla="*/ 325 w 399"/>
                <a:gd name="T3" fmla="*/ 160 h 575"/>
                <a:gd name="T4" fmla="*/ 292 w 399"/>
                <a:gd name="T5" fmla="*/ 127 h 575"/>
                <a:gd name="T6" fmla="*/ 283 w 399"/>
                <a:gd name="T7" fmla="*/ 120 h 575"/>
                <a:gd name="T8" fmla="*/ 274 w 399"/>
                <a:gd name="T9" fmla="*/ 113 h 575"/>
                <a:gd name="T10" fmla="*/ 255 w 399"/>
                <a:gd name="T11" fmla="*/ 100 h 575"/>
                <a:gd name="T12" fmla="*/ 171 w 399"/>
                <a:gd name="T13" fmla="*/ 61 h 575"/>
                <a:gd name="T14" fmla="*/ 129 w 399"/>
                <a:gd name="T15" fmla="*/ 52 h 575"/>
                <a:gd name="T16" fmla="*/ 77 w 399"/>
                <a:gd name="T17" fmla="*/ 5 h 575"/>
                <a:gd name="T18" fmla="*/ 5 w 399"/>
                <a:gd name="T19" fmla="*/ 58 h 575"/>
                <a:gd name="T20" fmla="*/ 58 w 399"/>
                <a:gd name="T21" fmla="*/ 130 h 575"/>
                <a:gd name="T22" fmla="*/ 127 w 399"/>
                <a:gd name="T23" fmla="*/ 89 h 575"/>
                <a:gd name="T24" fmla="*/ 162 w 399"/>
                <a:gd name="T25" fmla="*/ 95 h 575"/>
                <a:gd name="T26" fmla="*/ 240 w 399"/>
                <a:gd name="T27" fmla="*/ 125 h 575"/>
                <a:gd name="T28" fmla="*/ 258 w 399"/>
                <a:gd name="T29" fmla="*/ 136 h 575"/>
                <a:gd name="T30" fmla="*/ 266 w 399"/>
                <a:gd name="T31" fmla="*/ 142 h 575"/>
                <a:gd name="T32" fmla="*/ 275 w 399"/>
                <a:gd name="T33" fmla="*/ 148 h 575"/>
                <a:gd name="T34" fmla="*/ 306 w 399"/>
                <a:gd name="T35" fmla="*/ 177 h 575"/>
                <a:gd name="T36" fmla="*/ 352 w 399"/>
                <a:gd name="T37" fmla="*/ 247 h 575"/>
                <a:gd name="T38" fmla="*/ 380 w 399"/>
                <a:gd name="T39" fmla="*/ 416 h 575"/>
                <a:gd name="T40" fmla="*/ 361 w 399"/>
                <a:gd name="T41" fmla="*/ 500 h 575"/>
                <a:gd name="T42" fmla="*/ 316 w 399"/>
                <a:gd name="T43" fmla="*/ 575 h 575"/>
                <a:gd name="T44" fmla="*/ 365 w 399"/>
                <a:gd name="T45" fmla="*/ 502 h 575"/>
                <a:gd name="T46" fmla="*/ 390 w 399"/>
                <a:gd name="T47" fmla="*/ 417 h 575"/>
                <a:gd name="T48" fmla="*/ 370 w 399"/>
                <a:gd name="T49" fmla="*/ 23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9" h="575">
                  <a:moveTo>
                    <a:pt x="370" y="239"/>
                  </a:moveTo>
                  <a:cubicBezTo>
                    <a:pt x="359" y="211"/>
                    <a:pt x="344" y="184"/>
                    <a:pt x="325" y="160"/>
                  </a:cubicBezTo>
                  <a:cubicBezTo>
                    <a:pt x="315" y="148"/>
                    <a:pt x="304" y="137"/>
                    <a:pt x="292" y="127"/>
                  </a:cubicBezTo>
                  <a:cubicBezTo>
                    <a:pt x="289" y="125"/>
                    <a:pt x="286" y="122"/>
                    <a:pt x="283" y="120"/>
                  </a:cubicBezTo>
                  <a:cubicBezTo>
                    <a:pt x="280" y="117"/>
                    <a:pt x="277" y="115"/>
                    <a:pt x="274" y="113"/>
                  </a:cubicBezTo>
                  <a:cubicBezTo>
                    <a:pt x="268" y="108"/>
                    <a:pt x="262" y="104"/>
                    <a:pt x="255" y="100"/>
                  </a:cubicBezTo>
                  <a:cubicBezTo>
                    <a:pt x="229" y="83"/>
                    <a:pt x="201" y="70"/>
                    <a:pt x="171" y="61"/>
                  </a:cubicBezTo>
                  <a:cubicBezTo>
                    <a:pt x="157" y="57"/>
                    <a:pt x="143" y="54"/>
                    <a:pt x="129" y="52"/>
                  </a:cubicBezTo>
                  <a:cubicBezTo>
                    <a:pt x="123" y="28"/>
                    <a:pt x="103" y="9"/>
                    <a:pt x="77" y="5"/>
                  </a:cubicBezTo>
                  <a:cubicBezTo>
                    <a:pt x="42" y="0"/>
                    <a:pt x="10" y="24"/>
                    <a:pt x="5" y="58"/>
                  </a:cubicBezTo>
                  <a:cubicBezTo>
                    <a:pt x="0" y="93"/>
                    <a:pt x="24" y="125"/>
                    <a:pt x="58" y="130"/>
                  </a:cubicBezTo>
                  <a:cubicBezTo>
                    <a:pt x="89" y="134"/>
                    <a:pt x="117" y="117"/>
                    <a:pt x="127" y="89"/>
                  </a:cubicBezTo>
                  <a:cubicBezTo>
                    <a:pt x="139" y="90"/>
                    <a:pt x="150" y="92"/>
                    <a:pt x="162" y="95"/>
                  </a:cubicBezTo>
                  <a:cubicBezTo>
                    <a:pt x="189" y="101"/>
                    <a:pt x="215" y="111"/>
                    <a:pt x="240" y="125"/>
                  </a:cubicBezTo>
                  <a:cubicBezTo>
                    <a:pt x="246" y="129"/>
                    <a:pt x="252" y="132"/>
                    <a:pt x="258" y="136"/>
                  </a:cubicBezTo>
                  <a:cubicBezTo>
                    <a:pt x="261" y="138"/>
                    <a:pt x="264" y="140"/>
                    <a:pt x="266" y="142"/>
                  </a:cubicBezTo>
                  <a:cubicBezTo>
                    <a:pt x="269" y="144"/>
                    <a:pt x="272" y="146"/>
                    <a:pt x="275" y="148"/>
                  </a:cubicBezTo>
                  <a:cubicBezTo>
                    <a:pt x="286" y="157"/>
                    <a:pt x="296" y="166"/>
                    <a:pt x="306" y="177"/>
                  </a:cubicBezTo>
                  <a:cubicBezTo>
                    <a:pt x="325" y="197"/>
                    <a:pt x="340" y="221"/>
                    <a:pt x="352" y="247"/>
                  </a:cubicBezTo>
                  <a:cubicBezTo>
                    <a:pt x="376" y="299"/>
                    <a:pt x="385" y="358"/>
                    <a:pt x="380" y="416"/>
                  </a:cubicBezTo>
                  <a:cubicBezTo>
                    <a:pt x="378" y="445"/>
                    <a:pt x="371" y="473"/>
                    <a:pt x="361" y="500"/>
                  </a:cubicBezTo>
                  <a:cubicBezTo>
                    <a:pt x="350" y="528"/>
                    <a:pt x="335" y="553"/>
                    <a:pt x="316" y="575"/>
                  </a:cubicBezTo>
                  <a:cubicBezTo>
                    <a:pt x="337" y="555"/>
                    <a:pt x="353" y="529"/>
                    <a:pt x="365" y="502"/>
                  </a:cubicBezTo>
                  <a:cubicBezTo>
                    <a:pt x="378" y="475"/>
                    <a:pt x="386" y="446"/>
                    <a:pt x="390" y="417"/>
                  </a:cubicBezTo>
                  <a:cubicBezTo>
                    <a:pt x="399" y="358"/>
                    <a:pt x="392" y="296"/>
                    <a:pt x="370" y="239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895350" y="4068763"/>
              <a:ext cx="347663" cy="3460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908050" y="3168650"/>
              <a:ext cx="1681163" cy="3260725"/>
            </a:xfrm>
            <a:custGeom>
              <a:avLst/>
              <a:gdLst>
                <a:gd name="T0" fmla="*/ 382 w 388"/>
                <a:gd name="T1" fmla="*/ 450 h 753"/>
                <a:gd name="T2" fmla="*/ 372 w 388"/>
                <a:gd name="T3" fmla="*/ 399 h 753"/>
                <a:gd name="T4" fmla="*/ 357 w 388"/>
                <a:gd name="T5" fmla="*/ 349 h 753"/>
                <a:gd name="T6" fmla="*/ 241 w 388"/>
                <a:gd name="T7" fmla="*/ 175 h 753"/>
                <a:gd name="T8" fmla="*/ 133 w 388"/>
                <a:gd name="T9" fmla="*/ 89 h 753"/>
                <a:gd name="T10" fmla="*/ 102 w 388"/>
                <a:gd name="T11" fmla="*/ 17 h 753"/>
                <a:gd name="T12" fmla="*/ 17 w 388"/>
                <a:gd name="T13" fmla="*/ 42 h 753"/>
                <a:gd name="T14" fmla="*/ 43 w 388"/>
                <a:gd name="T15" fmla="*/ 128 h 753"/>
                <a:gd name="T16" fmla="*/ 113 w 388"/>
                <a:gd name="T17" fmla="*/ 120 h 753"/>
                <a:gd name="T18" fmla="*/ 221 w 388"/>
                <a:gd name="T19" fmla="*/ 197 h 753"/>
                <a:gd name="T20" fmla="*/ 338 w 388"/>
                <a:gd name="T21" fmla="*/ 356 h 753"/>
                <a:gd name="T22" fmla="*/ 367 w 388"/>
                <a:gd name="T23" fmla="*/ 452 h 753"/>
                <a:gd name="T24" fmla="*/ 377 w 388"/>
                <a:gd name="T25" fmla="*/ 553 h 753"/>
                <a:gd name="T26" fmla="*/ 346 w 388"/>
                <a:gd name="T27" fmla="*/ 753 h 753"/>
                <a:gd name="T28" fmla="*/ 387 w 388"/>
                <a:gd name="T29" fmla="*/ 553 h 753"/>
                <a:gd name="T30" fmla="*/ 382 w 388"/>
                <a:gd name="T31" fmla="*/ 45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8" h="753">
                  <a:moveTo>
                    <a:pt x="382" y="450"/>
                  </a:moveTo>
                  <a:cubicBezTo>
                    <a:pt x="379" y="433"/>
                    <a:pt x="376" y="416"/>
                    <a:pt x="372" y="399"/>
                  </a:cubicBezTo>
                  <a:cubicBezTo>
                    <a:pt x="368" y="382"/>
                    <a:pt x="363" y="365"/>
                    <a:pt x="357" y="349"/>
                  </a:cubicBezTo>
                  <a:cubicBezTo>
                    <a:pt x="332" y="283"/>
                    <a:pt x="291" y="225"/>
                    <a:pt x="241" y="175"/>
                  </a:cubicBezTo>
                  <a:cubicBezTo>
                    <a:pt x="209" y="143"/>
                    <a:pt x="172" y="114"/>
                    <a:pt x="133" y="89"/>
                  </a:cubicBezTo>
                  <a:cubicBezTo>
                    <a:pt x="141" y="61"/>
                    <a:pt x="129" y="31"/>
                    <a:pt x="102" y="17"/>
                  </a:cubicBezTo>
                  <a:cubicBezTo>
                    <a:pt x="72" y="0"/>
                    <a:pt x="33" y="11"/>
                    <a:pt x="17" y="42"/>
                  </a:cubicBezTo>
                  <a:cubicBezTo>
                    <a:pt x="0" y="73"/>
                    <a:pt x="12" y="111"/>
                    <a:pt x="43" y="128"/>
                  </a:cubicBezTo>
                  <a:cubicBezTo>
                    <a:pt x="66" y="140"/>
                    <a:pt x="94" y="136"/>
                    <a:pt x="113" y="120"/>
                  </a:cubicBezTo>
                  <a:cubicBezTo>
                    <a:pt x="152" y="142"/>
                    <a:pt x="188" y="168"/>
                    <a:pt x="221" y="197"/>
                  </a:cubicBezTo>
                  <a:cubicBezTo>
                    <a:pt x="270" y="242"/>
                    <a:pt x="312" y="295"/>
                    <a:pt x="338" y="356"/>
                  </a:cubicBezTo>
                  <a:cubicBezTo>
                    <a:pt x="352" y="387"/>
                    <a:pt x="360" y="419"/>
                    <a:pt x="367" y="452"/>
                  </a:cubicBezTo>
                  <a:cubicBezTo>
                    <a:pt x="373" y="485"/>
                    <a:pt x="377" y="519"/>
                    <a:pt x="377" y="553"/>
                  </a:cubicBezTo>
                  <a:cubicBezTo>
                    <a:pt x="378" y="621"/>
                    <a:pt x="368" y="689"/>
                    <a:pt x="346" y="753"/>
                  </a:cubicBezTo>
                  <a:cubicBezTo>
                    <a:pt x="371" y="690"/>
                    <a:pt x="385" y="622"/>
                    <a:pt x="387" y="553"/>
                  </a:cubicBezTo>
                  <a:cubicBezTo>
                    <a:pt x="388" y="519"/>
                    <a:pt x="387" y="484"/>
                    <a:pt x="382" y="450"/>
                  </a:cubicBezTo>
                  <a:close/>
                </a:path>
              </a:pathLst>
            </a:custGeom>
            <a:solidFill>
              <a:schemeClr val="accent1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042988" y="3311525"/>
              <a:ext cx="346075" cy="3460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1350963" y="2492375"/>
              <a:ext cx="1363663" cy="3937000"/>
            </a:xfrm>
            <a:custGeom>
              <a:avLst/>
              <a:gdLst>
                <a:gd name="T0" fmla="*/ 312 w 315"/>
                <a:gd name="T1" fmla="*/ 691 h 909"/>
                <a:gd name="T2" fmla="*/ 302 w 315"/>
                <a:gd name="T3" fmla="*/ 582 h 909"/>
                <a:gd name="T4" fmla="*/ 294 w 315"/>
                <a:gd name="T5" fmla="*/ 528 h 909"/>
                <a:gd name="T6" fmla="*/ 284 w 315"/>
                <a:gd name="T7" fmla="*/ 474 h 909"/>
                <a:gd name="T8" fmla="*/ 271 w 315"/>
                <a:gd name="T9" fmla="*/ 421 h 909"/>
                <a:gd name="T10" fmla="*/ 253 w 315"/>
                <a:gd name="T11" fmla="*/ 368 h 909"/>
                <a:gd name="T12" fmla="*/ 232 w 315"/>
                <a:gd name="T13" fmla="*/ 317 h 909"/>
                <a:gd name="T14" fmla="*/ 210 w 315"/>
                <a:gd name="T15" fmla="*/ 267 h 909"/>
                <a:gd name="T16" fmla="*/ 162 w 315"/>
                <a:gd name="T17" fmla="*/ 168 h 909"/>
                <a:gd name="T18" fmla="*/ 122 w 315"/>
                <a:gd name="T19" fmla="*/ 106 h 909"/>
                <a:gd name="T20" fmla="*/ 117 w 315"/>
                <a:gd name="T21" fmla="*/ 28 h 909"/>
                <a:gd name="T22" fmla="*/ 28 w 315"/>
                <a:gd name="T23" fmla="*/ 23 h 909"/>
                <a:gd name="T24" fmla="*/ 23 w 315"/>
                <a:gd name="T25" fmla="*/ 112 h 909"/>
                <a:gd name="T26" fmla="*/ 91 w 315"/>
                <a:gd name="T27" fmla="*/ 130 h 909"/>
                <a:gd name="T28" fmla="*/ 183 w 315"/>
                <a:gd name="T29" fmla="*/ 280 h 909"/>
                <a:gd name="T30" fmla="*/ 207 w 315"/>
                <a:gd name="T31" fmla="*/ 329 h 909"/>
                <a:gd name="T32" fmla="*/ 229 w 315"/>
                <a:gd name="T33" fmla="*/ 378 h 909"/>
                <a:gd name="T34" fmla="*/ 249 w 315"/>
                <a:gd name="T35" fmla="*/ 428 h 909"/>
                <a:gd name="T36" fmla="*/ 265 w 315"/>
                <a:gd name="T37" fmla="*/ 479 h 909"/>
                <a:gd name="T38" fmla="*/ 277 w 315"/>
                <a:gd name="T39" fmla="*/ 532 h 909"/>
                <a:gd name="T40" fmla="*/ 288 w 315"/>
                <a:gd name="T41" fmla="*/ 585 h 909"/>
                <a:gd name="T42" fmla="*/ 302 w 315"/>
                <a:gd name="T43" fmla="*/ 692 h 909"/>
                <a:gd name="T44" fmla="*/ 302 w 315"/>
                <a:gd name="T45" fmla="*/ 909 h 909"/>
                <a:gd name="T46" fmla="*/ 312 w 315"/>
                <a:gd name="T47" fmla="*/ 691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909">
                  <a:moveTo>
                    <a:pt x="312" y="691"/>
                  </a:moveTo>
                  <a:cubicBezTo>
                    <a:pt x="310" y="655"/>
                    <a:pt x="307" y="619"/>
                    <a:pt x="302" y="582"/>
                  </a:cubicBezTo>
                  <a:cubicBezTo>
                    <a:pt x="300" y="564"/>
                    <a:pt x="297" y="546"/>
                    <a:pt x="294" y="528"/>
                  </a:cubicBezTo>
                  <a:cubicBezTo>
                    <a:pt x="291" y="510"/>
                    <a:pt x="288" y="492"/>
                    <a:pt x="284" y="474"/>
                  </a:cubicBezTo>
                  <a:cubicBezTo>
                    <a:pt x="280" y="456"/>
                    <a:pt x="276" y="438"/>
                    <a:pt x="271" y="421"/>
                  </a:cubicBezTo>
                  <a:cubicBezTo>
                    <a:pt x="265" y="403"/>
                    <a:pt x="259" y="385"/>
                    <a:pt x="253" y="368"/>
                  </a:cubicBezTo>
                  <a:cubicBezTo>
                    <a:pt x="246" y="351"/>
                    <a:pt x="239" y="334"/>
                    <a:pt x="232" y="317"/>
                  </a:cubicBezTo>
                  <a:cubicBezTo>
                    <a:pt x="225" y="301"/>
                    <a:pt x="218" y="284"/>
                    <a:pt x="210" y="267"/>
                  </a:cubicBezTo>
                  <a:cubicBezTo>
                    <a:pt x="196" y="234"/>
                    <a:pt x="180" y="200"/>
                    <a:pt x="162" y="168"/>
                  </a:cubicBezTo>
                  <a:cubicBezTo>
                    <a:pt x="150" y="147"/>
                    <a:pt x="136" y="126"/>
                    <a:pt x="122" y="106"/>
                  </a:cubicBezTo>
                  <a:cubicBezTo>
                    <a:pt x="138" y="83"/>
                    <a:pt x="137" y="51"/>
                    <a:pt x="117" y="28"/>
                  </a:cubicBezTo>
                  <a:cubicBezTo>
                    <a:pt x="94" y="2"/>
                    <a:pt x="54" y="0"/>
                    <a:pt x="28" y="23"/>
                  </a:cubicBezTo>
                  <a:cubicBezTo>
                    <a:pt x="2" y="46"/>
                    <a:pt x="0" y="86"/>
                    <a:pt x="23" y="112"/>
                  </a:cubicBezTo>
                  <a:cubicBezTo>
                    <a:pt x="41" y="132"/>
                    <a:pt x="68" y="138"/>
                    <a:pt x="91" y="130"/>
                  </a:cubicBezTo>
                  <a:cubicBezTo>
                    <a:pt x="128" y="175"/>
                    <a:pt x="157" y="227"/>
                    <a:pt x="183" y="280"/>
                  </a:cubicBezTo>
                  <a:cubicBezTo>
                    <a:pt x="191" y="296"/>
                    <a:pt x="199" y="312"/>
                    <a:pt x="207" y="329"/>
                  </a:cubicBezTo>
                  <a:cubicBezTo>
                    <a:pt x="215" y="345"/>
                    <a:pt x="222" y="361"/>
                    <a:pt x="229" y="378"/>
                  </a:cubicBezTo>
                  <a:cubicBezTo>
                    <a:pt x="237" y="394"/>
                    <a:pt x="244" y="411"/>
                    <a:pt x="249" y="428"/>
                  </a:cubicBezTo>
                  <a:cubicBezTo>
                    <a:pt x="255" y="444"/>
                    <a:pt x="260" y="462"/>
                    <a:pt x="265" y="479"/>
                  </a:cubicBezTo>
                  <a:cubicBezTo>
                    <a:pt x="269" y="496"/>
                    <a:pt x="273" y="514"/>
                    <a:pt x="277" y="532"/>
                  </a:cubicBezTo>
                  <a:cubicBezTo>
                    <a:pt x="281" y="549"/>
                    <a:pt x="284" y="567"/>
                    <a:pt x="288" y="585"/>
                  </a:cubicBezTo>
                  <a:cubicBezTo>
                    <a:pt x="294" y="620"/>
                    <a:pt x="298" y="656"/>
                    <a:pt x="302" y="692"/>
                  </a:cubicBezTo>
                  <a:cubicBezTo>
                    <a:pt x="308" y="764"/>
                    <a:pt x="308" y="837"/>
                    <a:pt x="302" y="909"/>
                  </a:cubicBezTo>
                  <a:cubicBezTo>
                    <a:pt x="311" y="837"/>
                    <a:pt x="315" y="764"/>
                    <a:pt x="312" y="691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1481138" y="2630488"/>
              <a:ext cx="346075" cy="34766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960563" y="2036763"/>
              <a:ext cx="893763" cy="4397375"/>
            </a:xfrm>
            <a:custGeom>
              <a:avLst/>
              <a:gdLst>
                <a:gd name="T0" fmla="*/ 185 w 206"/>
                <a:gd name="T1" fmla="*/ 547 h 1015"/>
                <a:gd name="T2" fmla="*/ 150 w 206"/>
                <a:gd name="T3" fmla="*/ 315 h 1015"/>
                <a:gd name="T4" fmla="*/ 107 w 206"/>
                <a:gd name="T5" fmla="*/ 124 h 1015"/>
                <a:gd name="T6" fmla="*/ 130 w 206"/>
                <a:gd name="T7" fmla="*/ 48 h 1015"/>
                <a:gd name="T8" fmla="*/ 49 w 206"/>
                <a:gd name="T9" fmla="*/ 12 h 1015"/>
                <a:gd name="T10" fmla="*/ 13 w 206"/>
                <a:gd name="T11" fmla="*/ 94 h 1015"/>
                <a:gd name="T12" fmla="*/ 70 w 206"/>
                <a:gd name="T13" fmla="*/ 134 h 1015"/>
                <a:gd name="T14" fmla="*/ 121 w 206"/>
                <a:gd name="T15" fmla="*/ 321 h 1015"/>
                <a:gd name="T16" fmla="*/ 165 w 206"/>
                <a:gd name="T17" fmla="*/ 550 h 1015"/>
                <a:gd name="T18" fmla="*/ 198 w 206"/>
                <a:gd name="T19" fmla="*/ 1015 h 1015"/>
                <a:gd name="T20" fmla="*/ 185 w 206"/>
                <a:gd name="T21" fmla="*/ 547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15">
                  <a:moveTo>
                    <a:pt x="185" y="547"/>
                  </a:moveTo>
                  <a:cubicBezTo>
                    <a:pt x="176" y="469"/>
                    <a:pt x="165" y="392"/>
                    <a:pt x="150" y="315"/>
                  </a:cubicBezTo>
                  <a:cubicBezTo>
                    <a:pt x="138" y="251"/>
                    <a:pt x="123" y="187"/>
                    <a:pt x="107" y="124"/>
                  </a:cubicBezTo>
                  <a:cubicBezTo>
                    <a:pt x="131" y="107"/>
                    <a:pt x="142" y="76"/>
                    <a:pt x="130" y="48"/>
                  </a:cubicBezTo>
                  <a:cubicBezTo>
                    <a:pt x="118" y="15"/>
                    <a:pt x="81" y="0"/>
                    <a:pt x="49" y="12"/>
                  </a:cubicBezTo>
                  <a:cubicBezTo>
                    <a:pt x="16" y="25"/>
                    <a:pt x="0" y="62"/>
                    <a:pt x="13" y="94"/>
                  </a:cubicBezTo>
                  <a:cubicBezTo>
                    <a:pt x="23" y="118"/>
                    <a:pt x="46" y="133"/>
                    <a:pt x="70" y="134"/>
                  </a:cubicBezTo>
                  <a:cubicBezTo>
                    <a:pt x="89" y="196"/>
                    <a:pt x="106" y="258"/>
                    <a:pt x="121" y="321"/>
                  </a:cubicBezTo>
                  <a:cubicBezTo>
                    <a:pt x="138" y="397"/>
                    <a:pt x="153" y="473"/>
                    <a:pt x="165" y="550"/>
                  </a:cubicBezTo>
                  <a:cubicBezTo>
                    <a:pt x="188" y="704"/>
                    <a:pt x="199" y="859"/>
                    <a:pt x="198" y="1015"/>
                  </a:cubicBezTo>
                  <a:cubicBezTo>
                    <a:pt x="206" y="859"/>
                    <a:pt x="202" y="703"/>
                    <a:pt x="185" y="547"/>
                  </a:cubicBezTo>
                  <a:close/>
                </a:path>
              </a:pathLst>
            </a:custGeom>
            <a:solidFill>
              <a:schemeClr val="accent1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105025" y="2179638"/>
              <a:ext cx="346075" cy="34766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759075" y="1903413"/>
              <a:ext cx="554038" cy="4525962"/>
            </a:xfrm>
            <a:custGeom>
              <a:avLst/>
              <a:gdLst>
                <a:gd name="T0" fmla="*/ 127 w 128"/>
                <a:gd name="T1" fmla="*/ 62 h 1045"/>
                <a:gd name="T2" fmla="*/ 62 w 128"/>
                <a:gd name="T3" fmla="*/ 1 h 1045"/>
                <a:gd name="T4" fmla="*/ 1 w 128"/>
                <a:gd name="T5" fmla="*/ 66 h 1045"/>
                <a:gd name="T6" fmla="*/ 50 w 128"/>
                <a:gd name="T7" fmla="*/ 126 h 1045"/>
                <a:gd name="T8" fmla="*/ 58 w 128"/>
                <a:gd name="T9" fmla="*/ 1045 h 1045"/>
                <a:gd name="T10" fmla="*/ 75 w 128"/>
                <a:gd name="T11" fmla="*/ 561 h 1045"/>
                <a:gd name="T12" fmla="*/ 88 w 128"/>
                <a:gd name="T13" fmla="*/ 123 h 1045"/>
                <a:gd name="T14" fmla="*/ 127 w 128"/>
                <a:gd name="T15" fmla="*/ 62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045">
                  <a:moveTo>
                    <a:pt x="127" y="62"/>
                  </a:moveTo>
                  <a:cubicBezTo>
                    <a:pt x="126" y="28"/>
                    <a:pt x="97" y="0"/>
                    <a:pt x="62" y="1"/>
                  </a:cubicBezTo>
                  <a:cubicBezTo>
                    <a:pt x="27" y="2"/>
                    <a:pt x="0" y="31"/>
                    <a:pt x="1" y="66"/>
                  </a:cubicBezTo>
                  <a:cubicBezTo>
                    <a:pt x="2" y="96"/>
                    <a:pt x="22" y="120"/>
                    <a:pt x="50" y="126"/>
                  </a:cubicBezTo>
                  <a:cubicBezTo>
                    <a:pt x="57" y="432"/>
                    <a:pt x="53" y="739"/>
                    <a:pt x="58" y="1045"/>
                  </a:cubicBezTo>
                  <a:cubicBezTo>
                    <a:pt x="62" y="884"/>
                    <a:pt x="68" y="722"/>
                    <a:pt x="75" y="561"/>
                  </a:cubicBezTo>
                  <a:cubicBezTo>
                    <a:pt x="80" y="415"/>
                    <a:pt x="85" y="269"/>
                    <a:pt x="88" y="123"/>
                  </a:cubicBezTo>
                  <a:cubicBezTo>
                    <a:pt x="111" y="113"/>
                    <a:pt x="128" y="89"/>
                    <a:pt x="127" y="62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2862263" y="2006600"/>
              <a:ext cx="346075" cy="34766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200400" y="2054225"/>
              <a:ext cx="922338" cy="4375150"/>
            </a:xfrm>
            <a:custGeom>
              <a:avLst/>
              <a:gdLst>
                <a:gd name="T0" fmla="*/ 162 w 213"/>
                <a:gd name="T1" fmla="*/ 11 h 1010"/>
                <a:gd name="T2" fmla="*/ 82 w 213"/>
                <a:gd name="T3" fmla="*/ 51 h 1010"/>
                <a:gd name="T4" fmla="*/ 102 w 213"/>
                <a:gd name="T5" fmla="*/ 120 h 1010"/>
                <a:gd name="T6" fmla="*/ 52 w 213"/>
                <a:gd name="T7" fmla="*/ 314 h 1010"/>
                <a:gd name="T8" fmla="*/ 18 w 213"/>
                <a:gd name="T9" fmla="*/ 545 h 1010"/>
                <a:gd name="T10" fmla="*/ 2 w 213"/>
                <a:gd name="T11" fmla="*/ 1010 h 1010"/>
                <a:gd name="T12" fmla="*/ 38 w 213"/>
                <a:gd name="T13" fmla="*/ 547 h 1010"/>
                <a:gd name="T14" fmla="*/ 138 w 213"/>
                <a:gd name="T15" fmla="*/ 134 h 1010"/>
                <a:gd name="T16" fmla="*/ 202 w 213"/>
                <a:gd name="T17" fmla="*/ 91 h 1010"/>
                <a:gd name="T18" fmla="*/ 162 w 213"/>
                <a:gd name="T19" fmla="*/ 1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1010">
                  <a:moveTo>
                    <a:pt x="162" y="11"/>
                  </a:moveTo>
                  <a:cubicBezTo>
                    <a:pt x="129" y="0"/>
                    <a:pt x="93" y="18"/>
                    <a:pt x="82" y="51"/>
                  </a:cubicBezTo>
                  <a:cubicBezTo>
                    <a:pt x="74" y="76"/>
                    <a:pt x="83" y="104"/>
                    <a:pt x="102" y="120"/>
                  </a:cubicBezTo>
                  <a:cubicBezTo>
                    <a:pt x="82" y="183"/>
                    <a:pt x="66" y="248"/>
                    <a:pt x="52" y="314"/>
                  </a:cubicBezTo>
                  <a:cubicBezTo>
                    <a:pt x="37" y="390"/>
                    <a:pt x="26" y="467"/>
                    <a:pt x="18" y="545"/>
                  </a:cubicBezTo>
                  <a:cubicBezTo>
                    <a:pt x="3" y="699"/>
                    <a:pt x="0" y="855"/>
                    <a:pt x="2" y="1010"/>
                  </a:cubicBezTo>
                  <a:cubicBezTo>
                    <a:pt x="7" y="855"/>
                    <a:pt x="16" y="700"/>
                    <a:pt x="38" y="547"/>
                  </a:cubicBezTo>
                  <a:cubicBezTo>
                    <a:pt x="58" y="406"/>
                    <a:pt x="90" y="267"/>
                    <a:pt x="138" y="134"/>
                  </a:cubicBezTo>
                  <a:cubicBezTo>
                    <a:pt x="166" y="135"/>
                    <a:pt x="193" y="118"/>
                    <a:pt x="202" y="91"/>
                  </a:cubicBezTo>
                  <a:cubicBezTo>
                    <a:pt x="213" y="57"/>
                    <a:pt x="195" y="22"/>
                    <a:pt x="162" y="11"/>
                  </a:cubicBezTo>
                  <a:close/>
                </a:path>
              </a:pathLst>
            </a:custGeom>
            <a:solidFill>
              <a:schemeClr val="accent1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3646488" y="2184400"/>
              <a:ext cx="346075" cy="3460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338513" y="2514600"/>
              <a:ext cx="1420813" cy="3914775"/>
            </a:xfrm>
            <a:custGeom>
              <a:avLst/>
              <a:gdLst>
                <a:gd name="T0" fmla="*/ 296 w 328"/>
                <a:gd name="T1" fmla="*/ 22 h 904"/>
                <a:gd name="T2" fmla="*/ 208 w 328"/>
                <a:gd name="T3" fmla="*/ 32 h 904"/>
                <a:gd name="T4" fmla="*/ 204 w 328"/>
                <a:gd name="T5" fmla="*/ 104 h 904"/>
                <a:gd name="T6" fmla="*/ 110 w 328"/>
                <a:gd name="T7" fmla="*/ 262 h 904"/>
                <a:gd name="T8" fmla="*/ 40 w 328"/>
                <a:gd name="T9" fmla="*/ 471 h 904"/>
                <a:gd name="T10" fmla="*/ 7 w 328"/>
                <a:gd name="T11" fmla="*/ 687 h 904"/>
                <a:gd name="T12" fmla="*/ 2 w 328"/>
                <a:gd name="T13" fmla="*/ 904 h 904"/>
                <a:gd name="T14" fmla="*/ 17 w 328"/>
                <a:gd name="T15" fmla="*/ 688 h 904"/>
                <a:gd name="T16" fmla="*/ 59 w 328"/>
                <a:gd name="T17" fmla="*/ 476 h 904"/>
                <a:gd name="T18" fmla="*/ 137 w 328"/>
                <a:gd name="T19" fmla="*/ 276 h 904"/>
                <a:gd name="T20" fmla="*/ 233 w 328"/>
                <a:gd name="T21" fmla="*/ 129 h 904"/>
                <a:gd name="T22" fmla="*/ 307 w 328"/>
                <a:gd name="T23" fmla="*/ 110 h 904"/>
                <a:gd name="T24" fmla="*/ 296 w 328"/>
                <a:gd name="T25" fmla="*/ 2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904">
                  <a:moveTo>
                    <a:pt x="296" y="22"/>
                  </a:moveTo>
                  <a:cubicBezTo>
                    <a:pt x="269" y="0"/>
                    <a:pt x="229" y="5"/>
                    <a:pt x="208" y="32"/>
                  </a:cubicBezTo>
                  <a:cubicBezTo>
                    <a:pt x="191" y="53"/>
                    <a:pt x="190" y="82"/>
                    <a:pt x="204" y="104"/>
                  </a:cubicBezTo>
                  <a:cubicBezTo>
                    <a:pt x="167" y="153"/>
                    <a:pt x="135" y="207"/>
                    <a:pt x="110" y="262"/>
                  </a:cubicBezTo>
                  <a:cubicBezTo>
                    <a:pt x="79" y="329"/>
                    <a:pt x="56" y="399"/>
                    <a:pt x="40" y="471"/>
                  </a:cubicBezTo>
                  <a:cubicBezTo>
                    <a:pt x="23" y="542"/>
                    <a:pt x="13" y="614"/>
                    <a:pt x="7" y="687"/>
                  </a:cubicBezTo>
                  <a:cubicBezTo>
                    <a:pt x="1" y="759"/>
                    <a:pt x="0" y="832"/>
                    <a:pt x="2" y="904"/>
                  </a:cubicBezTo>
                  <a:cubicBezTo>
                    <a:pt x="3" y="832"/>
                    <a:pt x="8" y="759"/>
                    <a:pt x="17" y="688"/>
                  </a:cubicBezTo>
                  <a:cubicBezTo>
                    <a:pt x="26" y="616"/>
                    <a:pt x="39" y="545"/>
                    <a:pt x="59" y="476"/>
                  </a:cubicBezTo>
                  <a:cubicBezTo>
                    <a:pt x="78" y="406"/>
                    <a:pt x="104" y="339"/>
                    <a:pt x="137" y="276"/>
                  </a:cubicBezTo>
                  <a:cubicBezTo>
                    <a:pt x="164" y="223"/>
                    <a:pt x="196" y="174"/>
                    <a:pt x="233" y="129"/>
                  </a:cubicBezTo>
                  <a:cubicBezTo>
                    <a:pt x="258" y="140"/>
                    <a:pt x="289" y="133"/>
                    <a:pt x="307" y="110"/>
                  </a:cubicBezTo>
                  <a:cubicBezTo>
                    <a:pt x="328" y="83"/>
                    <a:pt x="324" y="43"/>
                    <a:pt x="296" y="22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4283075" y="2652713"/>
              <a:ext cx="346075" cy="3460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473450" y="3241675"/>
              <a:ext cx="1744663" cy="3187700"/>
            </a:xfrm>
            <a:custGeom>
              <a:avLst/>
              <a:gdLst>
                <a:gd name="T0" fmla="*/ 385 w 403"/>
                <a:gd name="T1" fmla="*/ 39 h 736"/>
                <a:gd name="T2" fmla="*/ 298 w 403"/>
                <a:gd name="T3" fmla="*/ 18 h 736"/>
                <a:gd name="T4" fmla="*/ 271 w 403"/>
                <a:gd name="T5" fmla="*/ 89 h 736"/>
                <a:gd name="T6" fmla="*/ 153 w 403"/>
                <a:gd name="T7" fmla="*/ 190 h 736"/>
                <a:gd name="T8" fmla="*/ 45 w 403"/>
                <a:gd name="T9" fmla="*/ 354 h 736"/>
                <a:gd name="T10" fmla="*/ 15 w 403"/>
                <a:gd name="T11" fmla="*/ 447 h 736"/>
                <a:gd name="T12" fmla="*/ 4 w 403"/>
                <a:gd name="T13" fmla="*/ 543 h 736"/>
                <a:gd name="T14" fmla="*/ 14 w 403"/>
                <a:gd name="T15" fmla="*/ 736 h 736"/>
                <a:gd name="T16" fmla="*/ 14 w 403"/>
                <a:gd name="T17" fmla="*/ 544 h 736"/>
                <a:gd name="T18" fmla="*/ 30 w 403"/>
                <a:gd name="T19" fmla="*/ 450 h 736"/>
                <a:gd name="T20" fmla="*/ 64 w 403"/>
                <a:gd name="T21" fmla="*/ 362 h 736"/>
                <a:gd name="T22" fmla="*/ 174 w 403"/>
                <a:gd name="T23" fmla="*/ 210 h 736"/>
                <a:gd name="T24" fmla="*/ 291 w 403"/>
                <a:gd name="T25" fmla="*/ 121 h 736"/>
                <a:gd name="T26" fmla="*/ 364 w 403"/>
                <a:gd name="T27" fmla="*/ 126 h 736"/>
                <a:gd name="T28" fmla="*/ 385 w 403"/>
                <a:gd name="T29" fmla="*/ 39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2" h="736">
                  <a:moveTo>
                    <a:pt x="385" y="39"/>
                  </a:moveTo>
                  <a:cubicBezTo>
                    <a:pt x="367" y="9"/>
                    <a:pt x="328" y="0"/>
                    <a:pt x="298" y="18"/>
                  </a:cubicBezTo>
                  <a:cubicBezTo>
                    <a:pt x="274" y="33"/>
                    <a:pt x="263" y="63"/>
                    <a:pt x="271" y="89"/>
                  </a:cubicBezTo>
                  <a:cubicBezTo>
                    <a:pt x="227" y="117"/>
                    <a:pt x="187" y="152"/>
                    <a:pt x="153" y="190"/>
                  </a:cubicBezTo>
                  <a:cubicBezTo>
                    <a:pt x="108" y="238"/>
                    <a:pt x="72" y="294"/>
                    <a:pt x="45" y="354"/>
                  </a:cubicBezTo>
                  <a:cubicBezTo>
                    <a:pt x="32" y="384"/>
                    <a:pt x="22" y="415"/>
                    <a:pt x="15" y="447"/>
                  </a:cubicBezTo>
                  <a:cubicBezTo>
                    <a:pt x="9" y="479"/>
                    <a:pt x="5" y="511"/>
                    <a:pt x="4" y="543"/>
                  </a:cubicBezTo>
                  <a:cubicBezTo>
                    <a:pt x="0" y="608"/>
                    <a:pt x="2" y="673"/>
                    <a:pt x="14" y="736"/>
                  </a:cubicBezTo>
                  <a:cubicBezTo>
                    <a:pt x="5" y="672"/>
                    <a:pt x="7" y="608"/>
                    <a:pt x="14" y="544"/>
                  </a:cubicBezTo>
                  <a:cubicBezTo>
                    <a:pt x="17" y="512"/>
                    <a:pt x="22" y="481"/>
                    <a:pt x="30" y="450"/>
                  </a:cubicBezTo>
                  <a:cubicBezTo>
                    <a:pt x="38" y="420"/>
                    <a:pt x="50" y="390"/>
                    <a:pt x="64" y="362"/>
                  </a:cubicBezTo>
                  <a:cubicBezTo>
                    <a:pt x="92" y="306"/>
                    <a:pt x="130" y="254"/>
                    <a:pt x="174" y="210"/>
                  </a:cubicBezTo>
                  <a:cubicBezTo>
                    <a:pt x="210" y="176"/>
                    <a:pt x="249" y="145"/>
                    <a:pt x="291" y="121"/>
                  </a:cubicBezTo>
                  <a:cubicBezTo>
                    <a:pt x="312" y="137"/>
                    <a:pt x="341" y="140"/>
                    <a:pt x="364" y="126"/>
                  </a:cubicBezTo>
                  <a:cubicBezTo>
                    <a:pt x="394" y="107"/>
                    <a:pt x="403" y="68"/>
                    <a:pt x="385" y="39"/>
                  </a:cubicBezTo>
                  <a:close/>
                </a:path>
              </a:pathLst>
            </a:custGeom>
            <a:solidFill>
              <a:schemeClr val="accent1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4733925" y="3379788"/>
              <a:ext cx="346075" cy="34766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3589338" y="4043363"/>
              <a:ext cx="1785938" cy="2390775"/>
            </a:xfrm>
            <a:custGeom>
              <a:avLst/>
              <a:gdLst>
                <a:gd name="T0" fmla="*/ 405 w 412"/>
                <a:gd name="T1" fmla="*/ 56 h 552"/>
                <a:gd name="T2" fmla="*/ 330 w 412"/>
                <a:gd name="T3" fmla="*/ 7 h 552"/>
                <a:gd name="T4" fmla="*/ 282 w 412"/>
                <a:gd name="T5" fmla="*/ 53 h 552"/>
                <a:gd name="T6" fmla="*/ 152 w 412"/>
                <a:gd name="T7" fmla="*/ 105 h 552"/>
                <a:gd name="T8" fmla="*/ 37 w 412"/>
                <a:gd name="T9" fmla="*/ 229 h 552"/>
                <a:gd name="T10" fmla="*/ 8 w 412"/>
                <a:gd name="T11" fmla="*/ 309 h 552"/>
                <a:gd name="T12" fmla="*/ 1 w 412"/>
                <a:gd name="T13" fmla="*/ 393 h 552"/>
                <a:gd name="T14" fmla="*/ 45 w 412"/>
                <a:gd name="T15" fmla="*/ 552 h 552"/>
                <a:gd name="T16" fmla="*/ 11 w 412"/>
                <a:gd name="T17" fmla="*/ 393 h 552"/>
                <a:gd name="T18" fmla="*/ 54 w 412"/>
                <a:gd name="T19" fmla="*/ 239 h 552"/>
                <a:gd name="T20" fmla="*/ 168 w 412"/>
                <a:gd name="T21" fmla="*/ 130 h 552"/>
                <a:gd name="T22" fmla="*/ 284 w 412"/>
                <a:gd name="T23" fmla="*/ 91 h 552"/>
                <a:gd name="T24" fmla="*/ 356 w 412"/>
                <a:gd name="T25" fmla="*/ 130 h 552"/>
                <a:gd name="T26" fmla="*/ 405 w 412"/>
                <a:gd name="T27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2" h="552">
                  <a:moveTo>
                    <a:pt x="405" y="56"/>
                  </a:moveTo>
                  <a:cubicBezTo>
                    <a:pt x="398" y="21"/>
                    <a:pt x="364" y="0"/>
                    <a:pt x="330" y="7"/>
                  </a:cubicBezTo>
                  <a:cubicBezTo>
                    <a:pt x="306" y="12"/>
                    <a:pt x="288" y="30"/>
                    <a:pt x="282" y="53"/>
                  </a:cubicBezTo>
                  <a:cubicBezTo>
                    <a:pt x="236" y="61"/>
                    <a:pt x="191" y="79"/>
                    <a:pt x="152" y="105"/>
                  </a:cubicBezTo>
                  <a:cubicBezTo>
                    <a:pt x="104" y="136"/>
                    <a:pt x="63" y="179"/>
                    <a:pt x="37" y="229"/>
                  </a:cubicBezTo>
                  <a:cubicBezTo>
                    <a:pt x="23" y="255"/>
                    <a:pt x="14" y="282"/>
                    <a:pt x="8" y="309"/>
                  </a:cubicBezTo>
                  <a:cubicBezTo>
                    <a:pt x="2" y="337"/>
                    <a:pt x="0" y="365"/>
                    <a:pt x="1" y="393"/>
                  </a:cubicBezTo>
                  <a:cubicBezTo>
                    <a:pt x="2" y="449"/>
                    <a:pt x="16" y="505"/>
                    <a:pt x="45" y="552"/>
                  </a:cubicBezTo>
                  <a:cubicBezTo>
                    <a:pt x="19" y="503"/>
                    <a:pt x="9" y="447"/>
                    <a:pt x="11" y="393"/>
                  </a:cubicBezTo>
                  <a:cubicBezTo>
                    <a:pt x="13" y="339"/>
                    <a:pt x="26" y="285"/>
                    <a:pt x="54" y="239"/>
                  </a:cubicBezTo>
                  <a:cubicBezTo>
                    <a:pt x="82" y="193"/>
                    <a:pt x="122" y="156"/>
                    <a:pt x="168" y="130"/>
                  </a:cubicBezTo>
                  <a:cubicBezTo>
                    <a:pt x="204" y="110"/>
                    <a:pt x="244" y="97"/>
                    <a:pt x="284" y="91"/>
                  </a:cubicBezTo>
                  <a:cubicBezTo>
                    <a:pt x="295" y="119"/>
                    <a:pt x="325" y="137"/>
                    <a:pt x="356" y="130"/>
                  </a:cubicBezTo>
                  <a:cubicBezTo>
                    <a:pt x="390" y="123"/>
                    <a:pt x="412" y="90"/>
                    <a:pt x="405" y="56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902200" y="4164013"/>
              <a:ext cx="346075" cy="3460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200000" scaled="0"/>
            </a:gra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444500" y="1149351"/>
              <a:ext cx="5254626" cy="3668712"/>
            </a:xfrm>
            <a:custGeom>
              <a:avLst/>
              <a:gdLst>
                <a:gd name="T0" fmla="*/ 1163 w 1213"/>
                <a:gd name="T1" fmla="*/ 637 h 847"/>
                <a:gd name="T2" fmla="*/ 1196 w 1213"/>
                <a:gd name="T3" fmla="*/ 500 h 847"/>
                <a:gd name="T4" fmla="*/ 1098 w 1213"/>
                <a:gd name="T5" fmla="*/ 401 h 847"/>
                <a:gd name="T6" fmla="*/ 1103 w 1213"/>
                <a:gd name="T7" fmla="*/ 366 h 847"/>
                <a:gd name="T8" fmla="*/ 1104 w 1213"/>
                <a:gd name="T9" fmla="*/ 356 h 847"/>
                <a:gd name="T10" fmla="*/ 1071 w 1213"/>
                <a:gd name="T11" fmla="*/ 264 h 847"/>
                <a:gd name="T12" fmla="*/ 943 w 1213"/>
                <a:gd name="T13" fmla="*/ 202 h 847"/>
                <a:gd name="T14" fmla="*/ 875 w 1213"/>
                <a:gd name="T15" fmla="*/ 112 h 847"/>
                <a:gd name="T16" fmla="*/ 783 w 1213"/>
                <a:gd name="T17" fmla="*/ 87 h 847"/>
                <a:gd name="T18" fmla="*/ 711 w 1213"/>
                <a:gd name="T19" fmla="*/ 36 h 847"/>
                <a:gd name="T20" fmla="*/ 544 w 1213"/>
                <a:gd name="T21" fmla="*/ 11 h 847"/>
                <a:gd name="T22" fmla="*/ 411 w 1213"/>
                <a:gd name="T23" fmla="*/ 34 h 847"/>
                <a:gd name="T24" fmla="*/ 272 w 1213"/>
                <a:gd name="T25" fmla="*/ 104 h 847"/>
                <a:gd name="T26" fmla="*/ 170 w 1213"/>
                <a:gd name="T27" fmla="*/ 181 h 847"/>
                <a:gd name="T28" fmla="*/ 78 w 1213"/>
                <a:gd name="T29" fmla="*/ 325 h 847"/>
                <a:gd name="T30" fmla="*/ 45 w 1213"/>
                <a:gd name="T31" fmla="*/ 430 h 847"/>
                <a:gd name="T32" fmla="*/ 16 w 1213"/>
                <a:gd name="T33" fmla="*/ 566 h 847"/>
                <a:gd name="T34" fmla="*/ 12 w 1213"/>
                <a:gd name="T35" fmla="*/ 662 h 847"/>
                <a:gd name="T36" fmla="*/ 43 w 1213"/>
                <a:gd name="T37" fmla="*/ 785 h 847"/>
                <a:gd name="T38" fmla="*/ 46 w 1213"/>
                <a:gd name="T39" fmla="*/ 782 h 847"/>
                <a:gd name="T40" fmla="*/ 22 w 1213"/>
                <a:gd name="T41" fmla="*/ 667 h 847"/>
                <a:gd name="T42" fmla="*/ 76 w 1213"/>
                <a:gd name="T43" fmla="*/ 620 h 847"/>
                <a:gd name="T44" fmla="*/ 33 w 1213"/>
                <a:gd name="T45" fmla="*/ 560 h 847"/>
                <a:gd name="T46" fmla="*/ 61 w 1213"/>
                <a:gd name="T47" fmla="*/ 446 h 847"/>
                <a:gd name="T48" fmla="*/ 129 w 1213"/>
                <a:gd name="T49" fmla="*/ 412 h 847"/>
                <a:gd name="T50" fmla="*/ 106 w 1213"/>
                <a:gd name="T51" fmla="*/ 326 h 847"/>
                <a:gd name="T52" fmla="*/ 184 w 1213"/>
                <a:gd name="T53" fmla="*/ 209 h 847"/>
                <a:gd name="T54" fmla="*/ 270 w 1213"/>
                <a:gd name="T55" fmla="*/ 198 h 847"/>
                <a:gd name="T56" fmla="*/ 299 w 1213"/>
                <a:gd name="T57" fmla="*/ 124 h 847"/>
                <a:gd name="T58" fmla="*/ 411 w 1213"/>
                <a:gd name="T59" fmla="*/ 68 h 847"/>
                <a:gd name="T60" fmla="*/ 484 w 1213"/>
                <a:gd name="T61" fmla="*/ 90 h 847"/>
                <a:gd name="T62" fmla="*/ 554 w 1213"/>
                <a:gd name="T63" fmla="*/ 45 h 847"/>
                <a:gd name="T64" fmla="*/ 691 w 1213"/>
                <a:gd name="T65" fmla="*/ 65 h 847"/>
                <a:gd name="T66" fmla="*/ 746 w 1213"/>
                <a:gd name="T67" fmla="*/ 128 h 847"/>
                <a:gd name="T68" fmla="*/ 784 w 1213"/>
                <a:gd name="T69" fmla="*/ 122 h 847"/>
                <a:gd name="T70" fmla="*/ 857 w 1213"/>
                <a:gd name="T71" fmla="*/ 141 h 847"/>
                <a:gd name="T72" fmla="*/ 915 w 1213"/>
                <a:gd name="T73" fmla="*/ 222 h 847"/>
                <a:gd name="T74" fmla="*/ 932 w 1213"/>
                <a:gd name="T75" fmla="*/ 235 h 847"/>
                <a:gd name="T76" fmla="*/ 1047 w 1213"/>
                <a:gd name="T77" fmla="*/ 282 h 847"/>
                <a:gd name="T78" fmla="*/ 1075 w 1213"/>
                <a:gd name="T79" fmla="*/ 357 h 847"/>
                <a:gd name="T80" fmla="*/ 1076 w 1213"/>
                <a:gd name="T81" fmla="*/ 366 h 847"/>
                <a:gd name="T82" fmla="*/ 1069 w 1213"/>
                <a:gd name="T83" fmla="*/ 406 h 847"/>
                <a:gd name="T84" fmla="*/ 1079 w 1213"/>
                <a:gd name="T85" fmla="*/ 424 h 847"/>
                <a:gd name="T86" fmla="*/ 1175 w 1213"/>
                <a:gd name="T87" fmla="*/ 507 h 847"/>
                <a:gd name="T88" fmla="*/ 1143 w 1213"/>
                <a:gd name="T89" fmla="*/ 632 h 847"/>
                <a:gd name="T90" fmla="*/ 1145 w 1213"/>
                <a:gd name="T91" fmla="*/ 646 h 847"/>
                <a:gd name="T92" fmla="*/ 1202 w 1213"/>
                <a:gd name="T93" fmla="*/ 730 h 847"/>
                <a:gd name="T94" fmla="*/ 1156 w 1213"/>
                <a:gd name="T95" fmla="*/ 825 h 847"/>
                <a:gd name="T96" fmla="*/ 1158 w 1213"/>
                <a:gd name="T97" fmla="*/ 829 h 847"/>
                <a:gd name="T98" fmla="*/ 1213 w 1213"/>
                <a:gd name="T99" fmla="*/ 73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3" h="846">
                  <a:moveTo>
                    <a:pt x="1206" y="691"/>
                  </a:moveTo>
                  <a:cubicBezTo>
                    <a:pt x="1197" y="669"/>
                    <a:pt x="1182" y="650"/>
                    <a:pt x="1163" y="637"/>
                  </a:cubicBezTo>
                  <a:cubicBezTo>
                    <a:pt x="1178" y="620"/>
                    <a:pt x="1190" y="600"/>
                    <a:pt x="1196" y="578"/>
                  </a:cubicBezTo>
                  <a:cubicBezTo>
                    <a:pt x="1203" y="553"/>
                    <a:pt x="1203" y="526"/>
                    <a:pt x="1196" y="500"/>
                  </a:cubicBezTo>
                  <a:cubicBezTo>
                    <a:pt x="1189" y="475"/>
                    <a:pt x="1174" y="451"/>
                    <a:pt x="1155" y="433"/>
                  </a:cubicBezTo>
                  <a:cubicBezTo>
                    <a:pt x="1139" y="418"/>
                    <a:pt x="1119" y="407"/>
                    <a:pt x="1098" y="401"/>
                  </a:cubicBezTo>
                  <a:cubicBezTo>
                    <a:pt x="1100" y="393"/>
                    <a:pt x="1102" y="385"/>
                    <a:pt x="1103" y="376"/>
                  </a:cubicBezTo>
                  <a:cubicBezTo>
                    <a:pt x="1103" y="373"/>
                    <a:pt x="1103" y="370"/>
                    <a:pt x="1103" y="366"/>
                  </a:cubicBezTo>
                  <a:cubicBezTo>
                    <a:pt x="1104" y="365"/>
                    <a:pt x="1104" y="363"/>
                    <a:pt x="1104" y="361"/>
                  </a:cubicBezTo>
                  <a:cubicBezTo>
                    <a:pt x="1104" y="360"/>
                    <a:pt x="1104" y="358"/>
                    <a:pt x="1104" y="356"/>
                  </a:cubicBezTo>
                  <a:cubicBezTo>
                    <a:pt x="1103" y="350"/>
                    <a:pt x="1103" y="343"/>
                    <a:pt x="1102" y="337"/>
                  </a:cubicBezTo>
                  <a:cubicBezTo>
                    <a:pt x="1098" y="310"/>
                    <a:pt x="1087" y="285"/>
                    <a:pt x="1071" y="264"/>
                  </a:cubicBezTo>
                  <a:cubicBezTo>
                    <a:pt x="1054" y="242"/>
                    <a:pt x="1033" y="225"/>
                    <a:pt x="1008" y="215"/>
                  </a:cubicBezTo>
                  <a:cubicBezTo>
                    <a:pt x="988" y="206"/>
                    <a:pt x="965" y="202"/>
                    <a:pt x="943" y="202"/>
                  </a:cubicBezTo>
                  <a:cubicBezTo>
                    <a:pt x="938" y="186"/>
                    <a:pt x="931" y="170"/>
                    <a:pt x="921" y="156"/>
                  </a:cubicBezTo>
                  <a:cubicBezTo>
                    <a:pt x="909" y="139"/>
                    <a:pt x="893" y="123"/>
                    <a:pt x="875" y="112"/>
                  </a:cubicBezTo>
                  <a:cubicBezTo>
                    <a:pt x="857" y="100"/>
                    <a:pt x="836" y="92"/>
                    <a:pt x="815" y="89"/>
                  </a:cubicBezTo>
                  <a:cubicBezTo>
                    <a:pt x="804" y="87"/>
                    <a:pt x="793" y="86"/>
                    <a:pt x="783" y="87"/>
                  </a:cubicBezTo>
                  <a:cubicBezTo>
                    <a:pt x="776" y="87"/>
                    <a:pt x="770" y="88"/>
                    <a:pt x="763" y="89"/>
                  </a:cubicBezTo>
                  <a:cubicBezTo>
                    <a:pt x="749" y="68"/>
                    <a:pt x="732" y="50"/>
                    <a:pt x="711" y="36"/>
                  </a:cubicBezTo>
                  <a:cubicBezTo>
                    <a:pt x="687" y="19"/>
                    <a:pt x="659" y="8"/>
                    <a:pt x="630" y="4"/>
                  </a:cubicBezTo>
                  <a:cubicBezTo>
                    <a:pt x="601" y="0"/>
                    <a:pt x="571" y="2"/>
                    <a:pt x="544" y="11"/>
                  </a:cubicBezTo>
                  <a:cubicBezTo>
                    <a:pt x="520" y="19"/>
                    <a:pt x="497" y="31"/>
                    <a:pt x="478" y="48"/>
                  </a:cubicBezTo>
                  <a:cubicBezTo>
                    <a:pt x="457" y="38"/>
                    <a:pt x="434" y="34"/>
                    <a:pt x="411" y="34"/>
                  </a:cubicBezTo>
                  <a:cubicBezTo>
                    <a:pt x="384" y="33"/>
                    <a:pt x="357" y="40"/>
                    <a:pt x="333" y="52"/>
                  </a:cubicBezTo>
                  <a:cubicBezTo>
                    <a:pt x="309" y="64"/>
                    <a:pt x="288" y="82"/>
                    <a:pt x="272" y="104"/>
                  </a:cubicBezTo>
                  <a:cubicBezTo>
                    <a:pt x="259" y="122"/>
                    <a:pt x="249" y="142"/>
                    <a:pt x="244" y="164"/>
                  </a:cubicBezTo>
                  <a:cubicBezTo>
                    <a:pt x="218" y="164"/>
                    <a:pt x="193" y="170"/>
                    <a:pt x="170" y="181"/>
                  </a:cubicBezTo>
                  <a:cubicBezTo>
                    <a:pt x="143" y="194"/>
                    <a:pt x="120" y="215"/>
                    <a:pt x="104" y="240"/>
                  </a:cubicBezTo>
                  <a:cubicBezTo>
                    <a:pt x="88" y="265"/>
                    <a:pt x="79" y="295"/>
                    <a:pt x="78" y="325"/>
                  </a:cubicBezTo>
                  <a:cubicBezTo>
                    <a:pt x="78" y="350"/>
                    <a:pt x="83" y="374"/>
                    <a:pt x="93" y="397"/>
                  </a:cubicBezTo>
                  <a:cubicBezTo>
                    <a:pt x="75" y="404"/>
                    <a:pt x="58" y="415"/>
                    <a:pt x="45" y="430"/>
                  </a:cubicBezTo>
                  <a:cubicBezTo>
                    <a:pt x="28" y="448"/>
                    <a:pt x="16" y="470"/>
                    <a:pt x="11" y="494"/>
                  </a:cubicBezTo>
                  <a:cubicBezTo>
                    <a:pt x="6" y="518"/>
                    <a:pt x="8" y="543"/>
                    <a:pt x="16" y="566"/>
                  </a:cubicBezTo>
                  <a:cubicBezTo>
                    <a:pt x="23" y="585"/>
                    <a:pt x="35" y="603"/>
                    <a:pt x="50" y="617"/>
                  </a:cubicBezTo>
                  <a:cubicBezTo>
                    <a:pt x="33" y="628"/>
                    <a:pt x="20" y="644"/>
                    <a:pt x="12" y="662"/>
                  </a:cubicBezTo>
                  <a:cubicBezTo>
                    <a:pt x="2" y="683"/>
                    <a:pt x="0" y="707"/>
                    <a:pt x="6" y="730"/>
                  </a:cubicBezTo>
                  <a:cubicBezTo>
                    <a:pt x="12" y="752"/>
                    <a:pt x="25" y="772"/>
                    <a:pt x="43" y="785"/>
                  </a:cubicBezTo>
                  <a:cubicBezTo>
                    <a:pt x="62" y="799"/>
                    <a:pt x="84" y="806"/>
                    <a:pt x="106" y="805"/>
                  </a:cubicBezTo>
                  <a:cubicBezTo>
                    <a:pt x="84" y="804"/>
                    <a:pt x="63" y="796"/>
                    <a:pt x="46" y="782"/>
                  </a:cubicBezTo>
                  <a:cubicBezTo>
                    <a:pt x="30" y="768"/>
                    <a:pt x="18" y="749"/>
                    <a:pt x="14" y="728"/>
                  </a:cubicBezTo>
                  <a:cubicBezTo>
                    <a:pt x="10" y="707"/>
                    <a:pt x="13" y="685"/>
                    <a:pt x="22" y="667"/>
                  </a:cubicBezTo>
                  <a:cubicBezTo>
                    <a:pt x="32" y="648"/>
                    <a:pt x="47" y="633"/>
                    <a:pt x="66" y="625"/>
                  </a:cubicBezTo>
                  <a:cubicBezTo>
                    <a:pt x="76" y="620"/>
                    <a:pt x="76" y="620"/>
                    <a:pt x="76" y="620"/>
                  </a:cubicBezTo>
                  <a:cubicBezTo>
                    <a:pt x="67" y="612"/>
                    <a:pt x="67" y="612"/>
                    <a:pt x="67" y="612"/>
                  </a:cubicBezTo>
                  <a:cubicBezTo>
                    <a:pt x="51" y="598"/>
                    <a:pt x="39" y="580"/>
                    <a:pt x="33" y="560"/>
                  </a:cubicBezTo>
                  <a:cubicBezTo>
                    <a:pt x="27" y="540"/>
                    <a:pt x="26" y="519"/>
                    <a:pt x="31" y="499"/>
                  </a:cubicBezTo>
                  <a:cubicBezTo>
                    <a:pt x="36" y="478"/>
                    <a:pt x="47" y="460"/>
                    <a:pt x="61" y="446"/>
                  </a:cubicBezTo>
                  <a:cubicBezTo>
                    <a:pt x="76" y="431"/>
                    <a:pt x="94" y="421"/>
                    <a:pt x="114" y="416"/>
                  </a:cubicBezTo>
                  <a:cubicBezTo>
                    <a:pt x="129" y="412"/>
                    <a:pt x="129" y="412"/>
                    <a:pt x="129" y="412"/>
                  </a:cubicBezTo>
                  <a:cubicBezTo>
                    <a:pt x="122" y="398"/>
                    <a:pt x="122" y="398"/>
                    <a:pt x="122" y="398"/>
                  </a:cubicBezTo>
                  <a:cubicBezTo>
                    <a:pt x="110" y="376"/>
                    <a:pt x="104" y="351"/>
                    <a:pt x="106" y="326"/>
                  </a:cubicBezTo>
                  <a:cubicBezTo>
                    <a:pt x="107" y="301"/>
                    <a:pt x="115" y="277"/>
                    <a:pt x="129" y="256"/>
                  </a:cubicBezTo>
                  <a:cubicBezTo>
                    <a:pt x="142" y="236"/>
                    <a:pt x="162" y="219"/>
                    <a:pt x="184" y="209"/>
                  </a:cubicBezTo>
                  <a:cubicBezTo>
                    <a:pt x="206" y="198"/>
                    <a:pt x="231" y="194"/>
                    <a:pt x="255" y="196"/>
                  </a:cubicBezTo>
                  <a:cubicBezTo>
                    <a:pt x="270" y="198"/>
                    <a:pt x="270" y="198"/>
                    <a:pt x="270" y="198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62"/>
                    <a:pt x="285" y="141"/>
                    <a:pt x="299" y="124"/>
                  </a:cubicBezTo>
                  <a:cubicBezTo>
                    <a:pt x="312" y="106"/>
                    <a:pt x="329" y="92"/>
                    <a:pt x="348" y="83"/>
                  </a:cubicBezTo>
                  <a:cubicBezTo>
                    <a:pt x="368" y="73"/>
                    <a:pt x="389" y="68"/>
                    <a:pt x="411" y="68"/>
                  </a:cubicBezTo>
                  <a:cubicBezTo>
                    <a:pt x="433" y="69"/>
                    <a:pt x="454" y="74"/>
                    <a:pt x="473" y="84"/>
                  </a:cubicBezTo>
                  <a:cubicBezTo>
                    <a:pt x="484" y="90"/>
                    <a:pt x="484" y="90"/>
                    <a:pt x="484" y="90"/>
                  </a:cubicBezTo>
                  <a:cubicBezTo>
                    <a:pt x="493" y="81"/>
                    <a:pt x="493" y="81"/>
                    <a:pt x="493" y="81"/>
                  </a:cubicBezTo>
                  <a:cubicBezTo>
                    <a:pt x="511" y="65"/>
                    <a:pt x="532" y="52"/>
                    <a:pt x="554" y="45"/>
                  </a:cubicBezTo>
                  <a:cubicBezTo>
                    <a:pt x="577" y="38"/>
                    <a:pt x="601" y="36"/>
                    <a:pt x="625" y="40"/>
                  </a:cubicBezTo>
                  <a:cubicBezTo>
                    <a:pt x="649" y="43"/>
                    <a:pt x="671" y="52"/>
                    <a:pt x="691" y="65"/>
                  </a:cubicBezTo>
                  <a:cubicBezTo>
                    <a:pt x="711" y="78"/>
                    <a:pt x="727" y="96"/>
                    <a:pt x="739" y="117"/>
                  </a:cubicBezTo>
                  <a:cubicBezTo>
                    <a:pt x="746" y="128"/>
                    <a:pt x="746" y="128"/>
                    <a:pt x="746" y="128"/>
                  </a:cubicBezTo>
                  <a:cubicBezTo>
                    <a:pt x="759" y="125"/>
                    <a:pt x="759" y="125"/>
                    <a:pt x="759" y="125"/>
                  </a:cubicBezTo>
                  <a:cubicBezTo>
                    <a:pt x="767" y="123"/>
                    <a:pt x="776" y="122"/>
                    <a:pt x="784" y="122"/>
                  </a:cubicBezTo>
                  <a:cubicBezTo>
                    <a:pt x="793" y="121"/>
                    <a:pt x="801" y="122"/>
                    <a:pt x="809" y="123"/>
                  </a:cubicBezTo>
                  <a:cubicBezTo>
                    <a:pt x="826" y="126"/>
                    <a:pt x="842" y="132"/>
                    <a:pt x="857" y="141"/>
                  </a:cubicBezTo>
                  <a:cubicBezTo>
                    <a:pt x="871" y="150"/>
                    <a:pt x="884" y="162"/>
                    <a:pt x="894" y="176"/>
                  </a:cubicBezTo>
                  <a:cubicBezTo>
                    <a:pt x="904" y="189"/>
                    <a:pt x="911" y="205"/>
                    <a:pt x="915" y="222"/>
                  </a:cubicBezTo>
                  <a:cubicBezTo>
                    <a:pt x="918" y="237"/>
                    <a:pt x="918" y="237"/>
                    <a:pt x="918" y="237"/>
                  </a:cubicBezTo>
                  <a:cubicBezTo>
                    <a:pt x="932" y="235"/>
                    <a:pt x="932" y="235"/>
                    <a:pt x="932" y="235"/>
                  </a:cubicBezTo>
                  <a:cubicBezTo>
                    <a:pt x="954" y="233"/>
                    <a:pt x="976" y="236"/>
                    <a:pt x="996" y="244"/>
                  </a:cubicBezTo>
                  <a:cubicBezTo>
                    <a:pt x="1016" y="252"/>
                    <a:pt x="1033" y="265"/>
                    <a:pt x="1047" y="282"/>
                  </a:cubicBezTo>
                  <a:cubicBezTo>
                    <a:pt x="1061" y="299"/>
                    <a:pt x="1070" y="320"/>
                    <a:pt x="1074" y="341"/>
                  </a:cubicBezTo>
                  <a:cubicBezTo>
                    <a:pt x="1075" y="346"/>
                    <a:pt x="1075" y="352"/>
                    <a:pt x="1075" y="357"/>
                  </a:cubicBezTo>
                  <a:cubicBezTo>
                    <a:pt x="1076" y="358"/>
                    <a:pt x="1076" y="360"/>
                    <a:pt x="1076" y="362"/>
                  </a:cubicBezTo>
                  <a:cubicBezTo>
                    <a:pt x="1076" y="366"/>
                    <a:pt x="1076" y="366"/>
                    <a:pt x="1076" y="366"/>
                  </a:cubicBezTo>
                  <a:cubicBezTo>
                    <a:pt x="1076" y="368"/>
                    <a:pt x="1075" y="371"/>
                    <a:pt x="1075" y="374"/>
                  </a:cubicBezTo>
                  <a:cubicBezTo>
                    <a:pt x="1074" y="385"/>
                    <a:pt x="1072" y="396"/>
                    <a:pt x="1069" y="406"/>
                  </a:cubicBezTo>
                  <a:cubicBezTo>
                    <a:pt x="1063" y="421"/>
                    <a:pt x="1063" y="421"/>
                    <a:pt x="1063" y="421"/>
                  </a:cubicBezTo>
                  <a:cubicBezTo>
                    <a:pt x="1079" y="424"/>
                    <a:pt x="1079" y="424"/>
                    <a:pt x="1079" y="424"/>
                  </a:cubicBezTo>
                  <a:cubicBezTo>
                    <a:pt x="1101" y="427"/>
                    <a:pt x="1121" y="437"/>
                    <a:pt x="1138" y="451"/>
                  </a:cubicBezTo>
                  <a:cubicBezTo>
                    <a:pt x="1155" y="466"/>
                    <a:pt x="1168" y="485"/>
                    <a:pt x="1175" y="507"/>
                  </a:cubicBezTo>
                  <a:cubicBezTo>
                    <a:pt x="1181" y="528"/>
                    <a:pt x="1182" y="551"/>
                    <a:pt x="1177" y="573"/>
                  </a:cubicBezTo>
                  <a:cubicBezTo>
                    <a:pt x="1171" y="595"/>
                    <a:pt x="1160" y="616"/>
                    <a:pt x="1143" y="632"/>
                  </a:cubicBezTo>
                  <a:cubicBezTo>
                    <a:pt x="1135" y="641"/>
                    <a:pt x="1135" y="641"/>
                    <a:pt x="1135" y="641"/>
                  </a:cubicBezTo>
                  <a:cubicBezTo>
                    <a:pt x="1145" y="646"/>
                    <a:pt x="1145" y="646"/>
                    <a:pt x="1145" y="646"/>
                  </a:cubicBezTo>
                  <a:cubicBezTo>
                    <a:pt x="1166" y="656"/>
                    <a:pt x="1184" y="674"/>
                    <a:pt x="1193" y="696"/>
                  </a:cubicBezTo>
                  <a:cubicBezTo>
                    <a:pt x="1198" y="707"/>
                    <a:pt x="1201" y="719"/>
                    <a:pt x="1202" y="730"/>
                  </a:cubicBezTo>
                  <a:cubicBezTo>
                    <a:pt x="1203" y="743"/>
                    <a:pt x="1201" y="755"/>
                    <a:pt x="1198" y="766"/>
                  </a:cubicBezTo>
                  <a:cubicBezTo>
                    <a:pt x="1191" y="790"/>
                    <a:pt x="1176" y="811"/>
                    <a:pt x="1156" y="825"/>
                  </a:cubicBezTo>
                  <a:cubicBezTo>
                    <a:pt x="1135" y="839"/>
                    <a:pt x="1109" y="845"/>
                    <a:pt x="1084" y="843"/>
                  </a:cubicBezTo>
                  <a:cubicBezTo>
                    <a:pt x="1109" y="847"/>
                    <a:pt x="1136" y="842"/>
                    <a:pt x="1158" y="829"/>
                  </a:cubicBezTo>
                  <a:cubicBezTo>
                    <a:pt x="1181" y="816"/>
                    <a:pt x="1198" y="794"/>
                    <a:pt x="1207" y="769"/>
                  </a:cubicBezTo>
                  <a:cubicBezTo>
                    <a:pt x="1211" y="757"/>
                    <a:pt x="1213" y="743"/>
                    <a:pt x="1213" y="730"/>
                  </a:cubicBezTo>
                  <a:cubicBezTo>
                    <a:pt x="1213" y="717"/>
                    <a:pt x="1210" y="703"/>
                    <a:pt x="1206" y="691"/>
                  </a:cubicBezTo>
                  <a:close/>
                </a:path>
              </a:pathLst>
            </a:custGeom>
            <a:solidFill>
              <a:schemeClr val="accent3"/>
            </a:solidFill>
            <a:ln w="22225">
              <a:solidFill>
                <a:schemeClr val="bg1"/>
              </a:solidFill>
            </a:ln>
            <a:effectLst>
              <a:outerShdw blurRad="419100" dist="419100" dir="3600000" algn="tl" rotWithShape="0">
                <a:schemeClr val="accent2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None/>
              </a:pPr>
              <a:endParaRPr lang="zh-CN" altLang="en-US" sz="200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80857" y="2955046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01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1157" y="2375200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02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14701" y="1860871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03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73017" y="1536258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04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49354" y="1405885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05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37523" y="1528132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06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24488" y="1890469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07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43576" y="2435775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08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97130" y="3017968"/>
            <a:ext cx="399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500">
                <a:latin typeface="Arial" panose="020B0604020202020204" pitchFamily="34" charset="0"/>
                <a:ea typeface="+mn-ea"/>
                <a:cs typeface="+mn-ea"/>
              </a:rPr>
              <a:t>09</a:t>
            </a:r>
            <a:endParaRPr lang="zh-CN" altLang="en-US" sz="1500"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61420" y="1018684"/>
            <a:ext cx="337500" cy="337500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961420" y="1450381"/>
            <a:ext cx="337500" cy="337500"/>
          </a:xfrm>
          <a:prstGeom prst="ellipse">
            <a:avLst/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961420" y="1882077"/>
            <a:ext cx="337500" cy="337500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961420" y="2313773"/>
            <a:ext cx="337500" cy="337500"/>
          </a:xfrm>
          <a:prstGeom prst="ellipse">
            <a:avLst/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961420" y="2745469"/>
            <a:ext cx="337500" cy="337500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5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961420" y="3177166"/>
            <a:ext cx="337500" cy="337500"/>
          </a:xfrm>
          <a:prstGeom prst="ellipse">
            <a:avLst/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6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961420" y="3608862"/>
            <a:ext cx="337500" cy="337500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7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961420" y="4040558"/>
            <a:ext cx="337500" cy="337500"/>
          </a:xfrm>
          <a:prstGeom prst="ellipse">
            <a:avLst/>
          </a:pr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8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961420" y="4472255"/>
            <a:ext cx="337500" cy="337500"/>
          </a:xfrm>
          <a:prstGeom prst="ellipse">
            <a:avLst/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altLang="zh-CN" sz="1400">
                <a:solidFill>
                  <a:schemeClr val="bg1"/>
                </a:solidFill>
                <a:latin typeface="+mn-ea"/>
                <a:cs typeface="+mn-ea"/>
              </a:rPr>
              <a:t>9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95680" y="1048935"/>
            <a:ext cx="90281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 dirty="0">
                <a:latin typeface="+mn-ea"/>
                <a:ea typeface="+mn-ea"/>
                <a:cs typeface="+mn-ea"/>
              </a:rPr>
              <a:t>触电急救</a:t>
            </a:r>
            <a:endParaRPr lang="zh-CN" altLang="en-US" sz="1400" b="0" dirty="0">
              <a:latin typeface="+mn-ea"/>
              <a:ea typeface="+mn-ea"/>
              <a:cs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395680" y="4504178"/>
            <a:ext cx="269817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坠落救护：四肢骨折、脊椎骨折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395680" y="4072274"/>
            <a:ext cx="90281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中暑救护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95680" y="3640368"/>
            <a:ext cx="162095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毒害物品中毒救护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395680" y="1480841"/>
            <a:ext cx="162095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一氧化碳中毒急救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395680" y="1912746"/>
            <a:ext cx="90281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溺水急救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395680" y="2344652"/>
            <a:ext cx="287771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外伤救护：止血包扎、固定、搬运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395680" y="2776557"/>
            <a:ext cx="323678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创伤救护：切割伤、擦伤、刺伤、砸伤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395680" y="3208463"/>
            <a:ext cx="269817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defTabSz="685800" fontAlgn="auto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>
                <a:latin typeface="+mn-ea"/>
                <a:ea typeface="+mn-ea"/>
                <a:cs typeface="+mn-ea"/>
              </a:rPr>
              <a:t>烧伤救护：热力烧伤、酸碱烧伤</a:t>
            </a:r>
            <a:endParaRPr lang="zh-CN" altLang="en-US" sz="1400" b="0">
              <a:latin typeface="+mn-ea"/>
              <a:ea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1" nodeType="with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2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3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4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5" nodeType="with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6" nodeType="with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7" nodeType="with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8" nodeType="with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9" nodeType="after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10" nodeType="with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11" nodeType="withEffect"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12" nodeType="with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13" nodeType="with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14" nodeType="withEffect"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15" nodeType="with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16" nodeType="withEffect"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17" nodeType="withEffect"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18" nodeType="withEffect"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19" nodeType="withEffect"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20" nodeType="withEffect"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21" nodeType="withEffect"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22" nodeType="withEffect"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23" nodeType="withEffect"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24" nodeType="withEffect"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25" nodeType="withEffect"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26" nodeType="withEffect"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1"/>
      <p:bldP spid="26" grpId="2"/>
      <p:bldP spid="27" grpId="3"/>
      <p:bldP spid="28" grpId="4"/>
      <p:bldP spid="29" grpId="5"/>
      <p:bldP spid="30" grpId="6"/>
      <p:bldP spid="31" grpId="7"/>
      <p:bldP spid="32" grpId="8"/>
      <p:bldP spid="33" grpId="9" animBg="1"/>
      <p:bldP spid="34" grpId="10" animBg="1"/>
      <p:bldP spid="35" grpId="11" animBg="1"/>
      <p:bldP spid="36" grpId="12" animBg="1"/>
      <p:bldP spid="37" grpId="13" animBg="1"/>
      <p:bldP spid="38" grpId="14" animBg="1"/>
      <p:bldP spid="39" grpId="15" animBg="1"/>
      <p:bldP spid="40" grpId="16" animBg="1"/>
      <p:bldP spid="41" grpId="17" animBg="1"/>
      <p:bldP spid="42" grpId="18"/>
      <p:bldP spid="43" grpId="19"/>
      <p:bldP spid="44" grpId="20"/>
      <p:bldP spid="45" grpId="21"/>
      <p:bldP spid="46" grpId="22"/>
      <p:bldP spid="47" grpId="23"/>
      <p:bldP spid="48" grpId="24"/>
      <p:bldP spid="49" grpId="25"/>
      <p:bldP spid="50" grpId="26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cs typeface="+mn-ea"/>
              </a:rPr>
              <a:t>安全生产管理</a:t>
            </a: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71205" y="787854"/>
            <a:ext cx="4078505" cy="4130610"/>
            <a:chOff x="2471205" y="787854"/>
            <a:chExt cx="4078505" cy="4130610"/>
          </a:xfrm>
        </p:grpSpPr>
        <p:grpSp>
          <p:nvGrpSpPr>
            <p:cNvPr id="2" name="组合 1"/>
            <p:cNvGrpSpPr/>
            <p:nvPr/>
          </p:nvGrpSpPr>
          <p:grpSpPr>
            <a:xfrm>
              <a:off x="2471205" y="787854"/>
              <a:ext cx="4078505" cy="4130610"/>
              <a:chOff x="2471205" y="787854"/>
              <a:chExt cx="4078505" cy="4130610"/>
            </a:xfrm>
          </p:grpSpPr>
          <p:sp>
            <p:nvSpPr>
              <p:cNvPr id="56" name="Freeform 5"/>
              <p:cNvSpPr>
                <a:spLocks noEditPoints="1"/>
              </p:cNvSpPr>
              <p:nvPr/>
            </p:nvSpPr>
            <p:spPr bwMode="auto">
              <a:xfrm>
                <a:off x="2471205" y="787854"/>
                <a:ext cx="4078505" cy="4130610"/>
              </a:xfrm>
              <a:custGeom>
                <a:avLst/>
                <a:gdLst>
                  <a:gd name="T0" fmla="*/ 67 w 133"/>
                  <a:gd name="T1" fmla="*/ 130 h 134"/>
                  <a:gd name="T2" fmla="*/ 4 w 133"/>
                  <a:gd name="T3" fmla="*/ 67 h 134"/>
                  <a:gd name="T4" fmla="*/ 67 w 133"/>
                  <a:gd name="T5" fmla="*/ 4 h 134"/>
                  <a:gd name="T6" fmla="*/ 129 w 133"/>
                  <a:gd name="T7" fmla="*/ 67 h 134"/>
                  <a:gd name="T8" fmla="*/ 67 w 133"/>
                  <a:gd name="T9" fmla="*/ 130 h 134"/>
                  <a:gd name="T10" fmla="*/ 67 w 133"/>
                  <a:gd name="T11" fmla="*/ 0 h 134"/>
                  <a:gd name="T12" fmla="*/ 0 w 133"/>
                  <a:gd name="T13" fmla="*/ 67 h 134"/>
                  <a:gd name="T14" fmla="*/ 67 w 133"/>
                  <a:gd name="T15" fmla="*/ 134 h 134"/>
                  <a:gd name="T16" fmla="*/ 133 w 133"/>
                  <a:gd name="T17" fmla="*/ 67 h 134"/>
                  <a:gd name="T18" fmla="*/ 67 w 133"/>
                  <a:gd name="T1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4">
                    <a:moveTo>
                      <a:pt x="67" y="130"/>
                    </a:moveTo>
                    <a:cubicBezTo>
                      <a:pt x="32" y="130"/>
                      <a:pt x="4" y="102"/>
                      <a:pt x="4" y="67"/>
                    </a:cubicBezTo>
                    <a:cubicBezTo>
                      <a:pt x="4" y="32"/>
                      <a:pt x="32" y="4"/>
                      <a:pt x="67" y="4"/>
                    </a:cubicBezTo>
                    <a:cubicBezTo>
                      <a:pt x="101" y="4"/>
                      <a:pt x="129" y="32"/>
                      <a:pt x="129" y="67"/>
                    </a:cubicBezTo>
                    <a:cubicBezTo>
                      <a:pt x="129" y="102"/>
                      <a:pt x="101" y="130"/>
                      <a:pt x="67" y="130"/>
                    </a:cubicBezTo>
                    <a:moveTo>
                      <a:pt x="67" y="0"/>
                    </a:moveTo>
                    <a:cubicBezTo>
                      <a:pt x="30" y="0"/>
                      <a:pt x="0" y="30"/>
                      <a:pt x="0" y="67"/>
                    </a:cubicBezTo>
                    <a:cubicBezTo>
                      <a:pt x="0" y="104"/>
                      <a:pt x="30" y="134"/>
                      <a:pt x="67" y="134"/>
                    </a:cubicBezTo>
                    <a:cubicBezTo>
                      <a:pt x="104" y="134"/>
                      <a:pt x="133" y="104"/>
                      <a:pt x="133" y="67"/>
                    </a:cubicBezTo>
                    <a:cubicBezTo>
                      <a:pt x="133" y="30"/>
                      <a:pt x="104" y="0"/>
                      <a:pt x="67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57" name="Freeform 6"/>
              <p:cNvSpPr>
                <a:spLocks noEditPoints="1"/>
              </p:cNvSpPr>
              <p:nvPr/>
            </p:nvSpPr>
            <p:spPr bwMode="auto">
              <a:xfrm>
                <a:off x="2685401" y="1034013"/>
                <a:ext cx="3650114" cy="3637189"/>
              </a:xfrm>
              <a:custGeom>
                <a:avLst/>
                <a:gdLst>
                  <a:gd name="T0" fmla="*/ 60 w 119"/>
                  <a:gd name="T1" fmla="*/ 114 h 118"/>
                  <a:gd name="T2" fmla="*/ 5 w 119"/>
                  <a:gd name="T3" fmla="*/ 59 h 118"/>
                  <a:gd name="T4" fmla="*/ 60 w 119"/>
                  <a:gd name="T5" fmla="*/ 4 h 118"/>
                  <a:gd name="T6" fmla="*/ 114 w 119"/>
                  <a:gd name="T7" fmla="*/ 59 h 118"/>
                  <a:gd name="T8" fmla="*/ 60 w 119"/>
                  <a:gd name="T9" fmla="*/ 114 h 118"/>
                  <a:gd name="T10" fmla="*/ 60 w 119"/>
                  <a:gd name="T11" fmla="*/ 0 h 118"/>
                  <a:gd name="T12" fmla="*/ 0 w 119"/>
                  <a:gd name="T13" fmla="*/ 59 h 118"/>
                  <a:gd name="T14" fmla="*/ 60 w 119"/>
                  <a:gd name="T15" fmla="*/ 118 h 118"/>
                  <a:gd name="T16" fmla="*/ 119 w 119"/>
                  <a:gd name="T17" fmla="*/ 59 h 118"/>
                  <a:gd name="T18" fmla="*/ 60 w 119"/>
                  <a:gd name="T1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118">
                    <a:moveTo>
                      <a:pt x="60" y="114"/>
                    </a:moveTo>
                    <a:cubicBezTo>
                      <a:pt x="29" y="114"/>
                      <a:pt x="5" y="89"/>
                      <a:pt x="5" y="59"/>
                    </a:cubicBezTo>
                    <a:cubicBezTo>
                      <a:pt x="5" y="29"/>
                      <a:pt x="29" y="4"/>
                      <a:pt x="60" y="4"/>
                    </a:cubicBezTo>
                    <a:cubicBezTo>
                      <a:pt x="90" y="4"/>
                      <a:pt x="114" y="29"/>
                      <a:pt x="114" y="59"/>
                    </a:cubicBezTo>
                    <a:cubicBezTo>
                      <a:pt x="114" y="89"/>
                      <a:pt x="90" y="114"/>
                      <a:pt x="60" y="114"/>
                    </a:cubicBezTo>
                    <a:moveTo>
                      <a:pt x="60" y="0"/>
                    </a:moveTo>
                    <a:cubicBezTo>
                      <a:pt x="27" y="0"/>
                      <a:pt x="0" y="26"/>
                      <a:pt x="0" y="59"/>
                    </a:cubicBezTo>
                    <a:cubicBezTo>
                      <a:pt x="0" y="92"/>
                      <a:pt x="27" y="118"/>
                      <a:pt x="60" y="118"/>
                    </a:cubicBezTo>
                    <a:cubicBezTo>
                      <a:pt x="92" y="118"/>
                      <a:pt x="119" y="92"/>
                      <a:pt x="119" y="59"/>
                    </a:cubicBezTo>
                    <a:cubicBezTo>
                      <a:pt x="119" y="26"/>
                      <a:pt x="92" y="0"/>
                      <a:pt x="6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58" name="Freeform 7"/>
              <p:cNvSpPr>
                <a:spLocks noEditPoints="1"/>
              </p:cNvSpPr>
              <p:nvPr/>
            </p:nvSpPr>
            <p:spPr bwMode="auto">
              <a:xfrm>
                <a:off x="2961109" y="1281276"/>
                <a:ext cx="3098697" cy="3143767"/>
              </a:xfrm>
              <a:custGeom>
                <a:avLst/>
                <a:gdLst>
                  <a:gd name="T0" fmla="*/ 51 w 101"/>
                  <a:gd name="T1" fmla="*/ 98 h 102"/>
                  <a:gd name="T2" fmla="*/ 4 w 101"/>
                  <a:gd name="T3" fmla="*/ 51 h 102"/>
                  <a:gd name="T4" fmla="*/ 51 w 101"/>
                  <a:gd name="T5" fmla="*/ 4 h 102"/>
                  <a:gd name="T6" fmla="*/ 97 w 101"/>
                  <a:gd name="T7" fmla="*/ 51 h 102"/>
                  <a:gd name="T8" fmla="*/ 51 w 101"/>
                  <a:gd name="T9" fmla="*/ 98 h 102"/>
                  <a:gd name="T10" fmla="*/ 51 w 101"/>
                  <a:gd name="T11" fmla="*/ 0 h 102"/>
                  <a:gd name="T12" fmla="*/ 0 w 101"/>
                  <a:gd name="T13" fmla="*/ 51 h 102"/>
                  <a:gd name="T14" fmla="*/ 51 w 101"/>
                  <a:gd name="T15" fmla="*/ 102 h 102"/>
                  <a:gd name="T16" fmla="*/ 101 w 101"/>
                  <a:gd name="T17" fmla="*/ 51 h 102"/>
                  <a:gd name="T18" fmla="*/ 51 w 101"/>
                  <a:gd name="T1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102">
                    <a:moveTo>
                      <a:pt x="51" y="98"/>
                    </a:moveTo>
                    <a:cubicBezTo>
                      <a:pt x="25" y="98"/>
                      <a:pt x="4" y="77"/>
                      <a:pt x="4" y="51"/>
                    </a:cubicBezTo>
                    <a:cubicBezTo>
                      <a:pt x="4" y="25"/>
                      <a:pt x="25" y="4"/>
                      <a:pt x="51" y="4"/>
                    </a:cubicBezTo>
                    <a:cubicBezTo>
                      <a:pt x="76" y="4"/>
                      <a:pt x="97" y="25"/>
                      <a:pt x="97" y="51"/>
                    </a:cubicBezTo>
                    <a:cubicBezTo>
                      <a:pt x="97" y="77"/>
                      <a:pt x="76" y="98"/>
                      <a:pt x="51" y="98"/>
                    </a:cubicBezTo>
                    <a:moveTo>
                      <a:pt x="51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79"/>
                      <a:pt x="22" y="102"/>
                      <a:pt x="51" y="102"/>
                    </a:cubicBezTo>
                    <a:cubicBezTo>
                      <a:pt x="79" y="102"/>
                      <a:pt x="101" y="79"/>
                      <a:pt x="101" y="51"/>
                    </a:cubicBezTo>
                    <a:cubicBezTo>
                      <a:pt x="101" y="23"/>
                      <a:pt x="79" y="0"/>
                      <a:pt x="51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59" name="Freeform 8"/>
              <p:cNvSpPr>
                <a:spLocks noEditPoints="1"/>
              </p:cNvSpPr>
              <p:nvPr/>
            </p:nvSpPr>
            <p:spPr bwMode="auto">
              <a:xfrm>
                <a:off x="3207160" y="1527434"/>
                <a:ext cx="2606597" cy="2651449"/>
              </a:xfrm>
              <a:custGeom>
                <a:avLst/>
                <a:gdLst>
                  <a:gd name="T0" fmla="*/ 43 w 85"/>
                  <a:gd name="T1" fmla="*/ 82 h 86"/>
                  <a:gd name="T2" fmla="*/ 4 w 85"/>
                  <a:gd name="T3" fmla="*/ 43 h 86"/>
                  <a:gd name="T4" fmla="*/ 43 w 85"/>
                  <a:gd name="T5" fmla="*/ 4 h 86"/>
                  <a:gd name="T6" fmla="*/ 81 w 85"/>
                  <a:gd name="T7" fmla="*/ 43 h 86"/>
                  <a:gd name="T8" fmla="*/ 43 w 85"/>
                  <a:gd name="T9" fmla="*/ 82 h 86"/>
                  <a:gd name="T10" fmla="*/ 43 w 85"/>
                  <a:gd name="T11" fmla="*/ 0 h 86"/>
                  <a:gd name="T12" fmla="*/ 0 w 85"/>
                  <a:gd name="T13" fmla="*/ 43 h 86"/>
                  <a:gd name="T14" fmla="*/ 43 w 85"/>
                  <a:gd name="T15" fmla="*/ 86 h 86"/>
                  <a:gd name="T16" fmla="*/ 85 w 85"/>
                  <a:gd name="T17" fmla="*/ 43 h 86"/>
                  <a:gd name="T18" fmla="*/ 43 w 85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86">
                    <a:moveTo>
                      <a:pt x="43" y="82"/>
                    </a:moveTo>
                    <a:cubicBezTo>
                      <a:pt x="21" y="82"/>
                      <a:pt x="4" y="65"/>
                      <a:pt x="4" y="43"/>
                    </a:cubicBezTo>
                    <a:cubicBezTo>
                      <a:pt x="4" y="22"/>
                      <a:pt x="21" y="4"/>
                      <a:pt x="43" y="4"/>
                    </a:cubicBezTo>
                    <a:cubicBezTo>
                      <a:pt x="64" y="4"/>
                      <a:pt x="81" y="22"/>
                      <a:pt x="81" y="43"/>
                    </a:cubicBezTo>
                    <a:cubicBezTo>
                      <a:pt x="81" y="65"/>
                      <a:pt x="64" y="82"/>
                      <a:pt x="43" y="82"/>
                    </a:cubicBezTo>
                    <a:moveTo>
                      <a:pt x="43" y="0"/>
                    </a:moveTo>
                    <a:cubicBezTo>
                      <a:pt x="19" y="0"/>
                      <a:pt x="0" y="19"/>
                      <a:pt x="0" y="43"/>
                    </a:cubicBezTo>
                    <a:cubicBezTo>
                      <a:pt x="0" y="67"/>
                      <a:pt x="19" y="86"/>
                      <a:pt x="43" y="86"/>
                    </a:cubicBezTo>
                    <a:cubicBezTo>
                      <a:pt x="66" y="86"/>
                      <a:pt x="85" y="67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60" name="Freeform 9"/>
              <p:cNvSpPr>
                <a:spLocks noEditPoints="1"/>
              </p:cNvSpPr>
              <p:nvPr/>
            </p:nvSpPr>
            <p:spPr bwMode="auto">
              <a:xfrm>
                <a:off x="3452111" y="1774697"/>
                <a:ext cx="2116692" cy="2156924"/>
              </a:xfrm>
              <a:custGeom>
                <a:avLst/>
                <a:gdLst>
                  <a:gd name="T0" fmla="*/ 35 w 69"/>
                  <a:gd name="T1" fmla="*/ 66 h 70"/>
                  <a:gd name="T2" fmla="*/ 4 w 69"/>
                  <a:gd name="T3" fmla="*/ 35 h 70"/>
                  <a:gd name="T4" fmla="*/ 35 w 69"/>
                  <a:gd name="T5" fmla="*/ 4 h 70"/>
                  <a:gd name="T6" fmla="*/ 65 w 69"/>
                  <a:gd name="T7" fmla="*/ 35 h 70"/>
                  <a:gd name="T8" fmla="*/ 35 w 69"/>
                  <a:gd name="T9" fmla="*/ 66 h 70"/>
                  <a:gd name="T10" fmla="*/ 35 w 69"/>
                  <a:gd name="T11" fmla="*/ 0 h 70"/>
                  <a:gd name="T12" fmla="*/ 0 w 69"/>
                  <a:gd name="T13" fmla="*/ 35 h 70"/>
                  <a:gd name="T14" fmla="*/ 35 w 69"/>
                  <a:gd name="T15" fmla="*/ 70 h 70"/>
                  <a:gd name="T16" fmla="*/ 69 w 69"/>
                  <a:gd name="T17" fmla="*/ 35 h 70"/>
                  <a:gd name="T18" fmla="*/ 35 w 69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0">
                    <a:moveTo>
                      <a:pt x="35" y="66"/>
                    </a:moveTo>
                    <a:cubicBezTo>
                      <a:pt x="18" y="66"/>
                      <a:pt x="4" y="52"/>
                      <a:pt x="4" y="35"/>
                    </a:cubicBezTo>
                    <a:cubicBezTo>
                      <a:pt x="4" y="18"/>
                      <a:pt x="18" y="4"/>
                      <a:pt x="35" y="4"/>
                    </a:cubicBezTo>
                    <a:cubicBezTo>
                      <a:pt x="52" y="4"/>
                      <a:pt x="65" y="18"/>
                      <a:pt x="65" y="35"/>
                    </a:cubicBezTo>
                    <a:cubicBezTo>
                      <a:pt x="65" y="52"/>
                      <a:pt x="52" y="66"/>
                      <a:pt x="35" y="66"/>
                    </a:cubicBezTo>
                    <a:moveTo>
                      <a:pt x="35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4"/>
                      <a:pt x="15" y="70"/>
                      <a:pt x="35" y="70"/>
                    </a:cubicBezTo>
                    <a:cubicBezTo>
                      <a:pt x="54" y="70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61" name="Freeform 10"/>
              <p:cNvSpPr>
                <a:spLocks noEditPoints="1"/>
              </p:cNvSpPr>
              <p:nvPr/>
            </p:nvSpPr>
            <p:spPr bwMode="auto">
              <a:xfrm>
                <a:off x="3698162" y="2020855"/>
                <a:ext cx="1624592" cy="1664607"/>
              </a:xfrm>
              <a:custGeom>
                <a:avLst/>
                <a:gdLst>
                  <a:gd name="T0" fmla="*/ 27 w 53"/>
                  <a:gd name="T1" fmla="*/ 50 h 54"/>
                  <a:gd name="T2" fmla="*/ 4 w 53"/>
                  <a:gd name="T3" fmla="*/ 27 h 54"/>
                  <a:gd name="T4" fmla="*/ 27 w 53"/>
                  <a:gd name="T5" fmla="*/ 4 h 54"/>
                  <a:gd name="T6" fmla="*/ 50 w 53"/>
                  <a:gd name="T7" fmla="*/ 27 h 54"/>
                  <a:gd name="T8" fmla="*/ 27 w 53"/>
                  <a:gd name="T9" fmla="*/ 50 h 54"/>
                  <a:gd name="T10" fmla="*/ 27 w 53"/>
                  <a:gd name="T11" fmla="*/ 0 h 54"/>
                  <a:gd name="T12" fmla="*/ 0 w 53"/>
                  <a:gd name="T13" fmla="*/ 27 h 54"/>
                  <a:gd name="T14" fmla="*/ 27 w 53"/>
                  <a:gd name="T15" fmla="*/ 54 h 54"/>
                  <a:gd name="T16" fmla="*/ 53 w 53"/>
                  <a:gd name="T17" fmla="*/ 27 h 54"/>
                  <a:gd name="T18" fmla="*/ 27 w 53"/>
                  <a:gd name="T1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4">
                    <a:moveTo>
                      <a:pt x="27" y="50"/>
                    </a:moveTo>
                    <a:cubicBezTo>
                      <a:pt x="14" y="50"/>
                      <a:pt x="4" y="40"/>
                      <a:pt x="4" y="27"/>
                    </a:cubicBezTo>
                    <a:cubicBezTo>
                      <a:pt x="4" y="14"/>
                      <a:pt x="14" y="4"/>
                      <a:pt x="27" y="4"/>
                    </a:cubicBezTo>
                    <a:cubicBezTo>
                      <a:pt x="39" y="4"/>
                      <a:pt x="50" y="14"/>
                      <a:pt x="50" y="27"/>
                    </a:cubicBezTo>
                    <a:cubicBezTo>
                      <a:pt x="50" y="40"/>
                      <a:pt x="39" y="50"/>
                      <a:pt x="27" y="50"/>
                    </a:cubicBezTo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1" y="54"/>
                      <a:pt x="53" y="42"/>
                      <a:pt x="53" y="27"/>
                    </a:cubicBezTo>
                    <a:cubicBezTo>
                      <a:pt x="53" y="12"/>
                      <a:pt x="41" y="0"/>
                      <a:pt x="27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buNone/>
                </a:pPr>
                <a:endParaRPr lang="zh-CN" altLang="en-US" sz="101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sp>
          <p:nvSpPr>
            <p:cNvPr id="62" name="Freeform 11"/>
            <p:cNvSpPr>
              <a:spLocks noEditPoints="1"/>
            </p:cNvSpPr>
            <p:nvPr/>
          </p:nvSpPr>
          <p:spPr bwMode="auto">
            <a:xfrm>
              <a:off x="3912358" y="2267014"/>
              <a:ext cx="1196200" cy="1172290"/>
            </a:xfrm>
            <a:custGeom>
              <a:avLst/>
              <a:gdLst>
                <a:gd name="T0" fmla="*/ 20 w 39"/>
                <a:gd name="T1" fmla="*/ 34 h 38"/>
                <a:gd name="T2" fmla="*/ 4 w 39"/>
                <a:gd name="T3" fmla="*/ 19 h 38"/>
                <a:gd name="T4" fmla="*/ 20 w 39"/>
                <a:gd name="T5" fmla="*/ 4 h 38"/>
                <a:gd name="T6" fmla="*/ 35 w 39"/>
                <a:gd name="T7" fmla="*/ 19 h 38"/>
                <a:gd name="T8" fmla="*/ 20 w 39"/>
                <a:gd name="T9" fmla="*/ 34 h 38"/>
                <a:gd name="T10" fmla="*/ 20 w 39"/>
                <a:gd name="T11" fmla="*/ 0 h 38"/>
                <a:gd name="T12" fmla="*/ 0 w 39"/>
                <a:gd name="T13" fmla="*/ 19 h 38"/>
                <a:gd name="T14" fmla="*/ 20 w 39"/>
                <a:gd name="T15" fmla="*/ 38 h 38"/>
                <a:gd name="T16" fmla="*/ 39 w 39"/>
                <a:gd name="T17" fmla="*/ 19 h 38"/>
                <a:gd name="T18" fmla="*/ 20 w 39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20" y="34"/>
                  </a:moveTo>
                  <a:cubicBezTo>
                    <a:pt x="11" y="34"/>
                    <a:pt x="4" y="27"/>
                    <a:pt x="4" y="19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8" y="4"/>
                    <a:pt x="35" y="11"/>
                    <a:pt x="35" y="19"/>
                  </a:cubicBezTo>
                  <a:cubicBezTo>
                    <a:pt x="35" y="27"/>
                    <a:pt x="28" y="34"/>
                    <a:pt x="20" y="34"/>
                  </a:cubicBezTo>
                  <a:moveTo>
                    <a:pt x="20" y="0"/>
                  </a:move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8"/>
                    <a:pt x="20" y="38"/>
                  </a:cubicBezTo>
                  <a:cubicBezTo>
                    <a:pt x="30" y="38"/>
                    <a:pt x="39" y="30"/>
                    <a:pt x="39" y="19"/>
                  </a:cubicBezTo>
                  <a:cubicBezTo>
                    <a:pt x="39" y="9"/>
                    <a:pt x="30" y="0"/>
                    <a:pt x="2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4157309" y="2514277"/>
            <a:ext cx="706297" cy="677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buNone/>
            </a:pPr>
            <a:endParaRPr lang="zh-CN" altLang="en-US" sz="1015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4" name="Freeform 13"/>
          <p:cNvSpPr/>
          <p:nvPr/>
        </p:nvSpPr>
        <p:spPr bwMode="auto">
          <a:xfrm>
            <a:off x="2900694" y="818761"/>
            <a:ext cx="1932155" cy="1109371"/>
          </a:xfrm>
          <a:custGeom>
            <a:avLst/>
            <a:gdLst>
              <a:gd name="T0" fmla="*/ 53 w 63"/>
              <a:gd name="T1" fmla="*/ 30 h 36"/>
              <a:gd name="T2" fmla="*/ 60 w 63"/>
              <a:gd name="T3" fmla="*/ 31 h 36"/>
              <a:gd name="T4" fmla="*/ 63 w 63"/>
              <a:gd name="T5" fmla="*/ 18 h 36"/>
              <a:gd name="T6" fmla="*/ 47 w 63"/>
              <a:gd name="T7" fmla="*/ 0 h 36"/>
              <a:gd name="T8" fmla="*/ 0 w 63"/>
              <a:gd name="T9" fmla="*/ 18 h 36"/>
              <a:gd name="T10" fmla="*/ 39 w 63"/>
              <a:gd name="T11" fmla="*/ 36 h 36"/>
              <a:gd name="T12" fmla="*/ 53 w 63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36">
                <a:moveTo>
                  <a:pt x="53" y="30"/>
                </a:moveTo>
                <a:cubicBezTo>
                  <a:pt x="55" y="30"/>
                  <a:pt x="58" y="30"/>
                  <a:pt x="60" y="31"/>
                </a:cubicBezTo>
                <a:cubicBezTo>
                  <a:pt x="62" y="28"/>
                  <a:pt x="63" y="24"/>
                  <a:pt x="63" y="18"/>
                </a:cubicBezTo>
                <a:cubicBezTo>
                  <a:pt x="63" y="6"/>
                  <a:pt x="58" y="0"/>
                  <a:pt x="47" y="0"/>
                </a:cubicBezTo>
                <a:cubicBezTo>
                  <a:pt x="30" y="0"/>
                  <a:pt x="6" y="14"/>
                  <a:pt x="0" y="18"/>
                </a:cubicBezTo>
                <a:cubicBezTo>
                  <a:pt x="5" y="22"/>
                  <a:pt x="23" y="32"/>
                  <a:pt x="39" y="36"/>
                </a:cubicBezTo>
                <a:cubicBezTo>
                  <a:pt x="43" y="31"/>
                  <a:pt x="48" y="30"/>
                  <a:pt x="53" y="30"/>
                </a:cubicBez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5" name="Freeform 14"/>
          <p:cNvSpPr/>
          <p:nvPr/>
        </p:nvSpPr>
        <p:spPr bwMode="auto">
          <a:xfrm>
            <a:off x="4025377" y="1817524"/>
            <a:ext cx="1932155" cy="1140278"/>
          </a:xfrm>
          <a:custGeom>
            <a:avLst/>
            <a:gdLst>
              <a:gd name="T0" fmla="*/ 21 w 63"/>
              <a:gd name="T1" fmla="*/ 1 h 37"/>
              <a:gd name="T2" fmla="*/ 16 w 63"/>
              <a:gd name="T3" fmla="*/ 0 h 37"/>
              <a:gd name="T4" fmla="*/ 5 w 63"/>
              <a:gd name="T5" fmla="*/ 4 h 37"/>
              <a:gd name="T6" fmla="*/ 0 w 63"/>
              <a:gd name="T7" fmla="*/ 19 h 37"/>
              <a:gd name="T8" fmla="*/ 4 w 63"/>
              <a:gd name="T9" fmla="*/ 33 h 37"/>
              <a:gd name="T10" fmla="*/ 5 w 63"/>
              <a:gd name="T11" fmla="*/ 33 h 37"/>
              <a:gd name="T12" fmla="*/ 16 w 63"/>
              <a:gd name="T13" fmla="*/ 37 h 37"/>
              <a:gd name="T14" fmla="*/ 16 w 63"/>
              <a:gd name="T15" fmla="*/ 37 h 37"/>
              <a:gd name="T16" fmla="*/ 22 w 63"/>
              <a:gd name="T17" fmla="*/ 37 h 37"/>
              <a:gd name="T18" fmla="*/ 63 w 63"/>
              <a:gd name="T19" fmla="*/ 19 h 37"/>
              <a:gd name="T20" fmla="*/ 21 w 63"/>
              <a:gd name="T21" fmla="*/ 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37">
                <a:moveTo>
                  <a:pt x="21" y="1"/>
                </a:moveTo>
                <a:cubicBezTo>
                  <a:pt x="20" y="1"/>
                  <a:pt x="18" y="0"/>
                  <a:pt x="16" y="0"/>
                </a:cubicBezTo>
                <a:cubicBezTo>
                  <a:pt x="11" y="0"/>
                  <a:pt x="7" y="2"/>
                  <a:pt x="5" y="4"/>
                </a:cubicBezTo>
                <a:cubicBezTo>
                  <a:pt x="2" y="7"/>
                  <a:pt x="0" y="12"/>
                  <a:pt x="0" y="19"/>
                </a:cubicBezTo>
                <a:cubicBezTo>
                  <a:pt x="0" y="25"/>
                  <a:pt x="1" y="30"/>
                  <a:pt x="4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7" y="36"/>
                  <a:pt x="11" y="37"/>
                  <a:pt x="16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8" y="37"/>
                  <a:pt x="20" y="37"/>
                  <a:pt x="22" y="37"/>
                </a:cubicBezTo>
                <a:cubicBezTo>
                  <a:pt x="38" y="34"/>
                  <a:pt x="58" y="22"/>
                  <a:pt x="63" y="19"/>
                </a:cubicBezTo>
                <a:cubicBezTo>
                  <a:pt x="58" y="15"/>
                  <a:pt x="38" y="3"/>
                  <a:pt x="21" y="1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6" name="Freeform 15"/>
          <p:cNvSpPr/>
          <p:nvPr/>
        </p:nvSpPr>
        <p:spPr bwMode="auto">
          <a:xfrm>
            <a:off x="2900694" y="2853159"/>
            <a:ext cx="1932155" cy="1047555"/>
          </a:xfrm>
          <a:custGeom>
            <a:avLst/>
            <a:gdLst>
              <a:gd name="T0" fmla="*/ 52 w 63"/>
              <a:gd name="T1" fmla="*/ 29 h 34"/>
              <a:gd name="T2" fmla="*/ 60 w 63"/>
              <a:gd name="T3" fmla="*/ 29 h 34"/>
              <a:gd name="T4" fmla="*/ 63 w 63"/>
              <a:gd name="T5" fmla="*/ 17 h 34"/>
              <a:gd name="T6" fmla="*/ 61 w 63"/>
              <a:gd name="T7" fmla="*/ 5 h 34"/>
              <a:gd name="T8" fmla="*/ 53 w 63"/>
              <a:gd name="T9" fmla="*/ 6 h 34"/>
              <a:gd name="T10" fmla="*/ 53 w 63"/>
              <a:gd name="T11" fmla="*/ 6 h 34"/>
              <a:gd name="T12" fmla="*/ 40 w 63"/>
              <a:gd name="T13" fmla="*/ 1 h 34"/>
              <a:gd name="T14" fmla="*/ 39 w 63"/>
              <a:gd name="T15" fmla="*/ 0 h 34"/>
              <a:gd name="T16" fmla="*/ 0 w 63"/>
              <a:gd name="T17" fmla="*/ 17 h 34"/>
              <a:gd name="T18" fmla="*/ 38 w 63"/>
              <a:gd name="T19" fmla="*/ 34 h 34"/>
              <a:gd name="T20" fmla="*/ 52 w 63"/>
              <a:gd name="T21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34">
                <a:moveTo>
                  <a:pt x="52" y="29"/>
                </a:moveTo>
                <a:cubicBezTo>
                  <a:pt x="55" y="29"/>
                  <a:pt x="57" y="29"/>
                  <a:pt x="60" y="29"/>
                </a:cubicBezTo>
                <a:cubicBezTo>
                  <a:pt x="62" y="26"/>
                  <a:pt x="63" y="22"/>
                  <a:pt x="63" y="17"/>
                </a:cubicBezTo>
                <a:cubicBezTo>
                  <a:pt x="63" y="12"/>
                  <a:pt x="62" y="8"/>
                  <a:pt x="61" y="5"/>
                </a:cubicBezTo>
                <a:cubicBezTo>
                  <a:pt x="58" y="5"/>
                  <a:pt x="55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47" y="6"/>
                  <a:pt x="43" y="4"/>
                  <a:pt x="40" y="1"/>
                </a:cubicBezTo>
                <a:cubicBezTo>
                  <a:pt x="39" y="1"/>
                  <a:pt x="39" y="0"/>
                  <a:pt x="39" y="0"/>
                </a:cubicBezTo>
                <a:cubicBezTo>
                  <a:pt x="23" y="3"/>
                  <a:pt x="5" y="14"/>
                  <a:pt x="0" y="17"/>
                </a:cubicBezTo>
                <a:cubicBezTo>
                  <a:pt x="5" y="20"/>
                  <a:pt x="23" y="31"/>
                  <a:pt x="38" y="34"/>
                </a:cubicBezTo>
                <a:cubicBezTo>
                  <a:pt x="42" y="30"/>
                  <a:pt x="47" y="29"/>
                  <a:pt x="52" y="29"/>
                </a:cubicBezTo>
                <a:close/>
              </a:path>
            </a:pathLst>
          </a:cu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7" name="Freeform 16"/>
          <p:cNvSpPr/>
          <p:nvPr/>
        </p:nvSpPr>
        <p:spPr bwMode="auto">
          <a:xfrm>
            <a:off x="4004626" y="3809094"/>
            <a:ext cx="1932155" cy="1140278"/>
          </a:xfrm>
          <a:custGeom>
            <a:avLst/>
            <a:gdLst>
              <a:gd name="T0" fmla="*/ 22 w 63"/>
              <a:gd name="T1" fmla="*/ 1 h 37"/>
              <a:gd name="T2" fmla="*/ 16 w 63"/>
              <a:gd name="T3" fmla="*/ 0 h 37"/>
              <a:gd name="T4" fmla="*/ 5 w 63"/>
              <a:gd name="T5" fmla="*/ 4 h 37"/>
              <a:gd name="T6" fmla="*/ 0 w 63"/>
              <a:gd name="T7" fmla="*/ 18 h 37"/>
              <a:gd name="T8" fmla="*/ 5 w 63"/>
              <a:gd name="T9" fmla="*/ 33 h 37"/>
              <a:gd name="T10" fmla="*/ 16 w 63"/>
              <a:gd name="T11" fmla="*/ 37 h 37"/>
              <a:gd name="T12" fmla="*/ 16 w 63"/>
              <a:gd name="T13" fmla="*/ 37 h 37"/>
              <a:gd name="T14" fmla="*/ 63 w 63"/>
              <a:gd name="T15" fmla="*/ 18 h 37"/>
              <a:gd name="T16" fmla="*/ 22 w 63"/>
              <a:gd name="T17" fmla="*/ 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37">
                <a:moveTo>
                  <a:pt x="22" y="1"/>
                </a:moveTo>
                <a:cubicBezTo>
                  <a:pt x="20" y="0"/>
                  <a:pt x="18" y="0"/>
                  <a:pt x="16" y="0"/>
                </a:cubicBezTo>
                <a:cubicBezTo>
                  <a:pt x="11" y="0"/>
                  <a:pt x="8" y="1"/>
                  <a:pt x="5" y="4"/>
                </a:cubicBezTo>
                <a:cubicBezTo>
                  <a:pt x="2" y="7"/>
                  <a:pt x="0" y="12"/>
                  <a:pt x="0" y="18"/>
                </a:cubicBezTo>
                <a:cubicBezTo>
                  <a:pt x="0" y="25"/>
                  <a:pt x="2" y="30"/>
                  <a:pt x="5" y="33"/>
                </a:cubicBezTo>
                <a:cubicBezTo>
                  <a:pt x="7" y="36"/>
                  <a:pt x="11" y="37"/>
                  <a:pt x="16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33" y="37"/>
                  <a:pt x="57" y="22"/>
                  <a:pt x="63" y="18"/>
                </a:cubicBezTo>
                <a:cubicBezTo>
                  <a:pt x="58" y="15"/>
                  <a:pt x="38" y="3"/>
                  <a:pt x="22" y="1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110937" y="1004264"/>
            <a:ext cx="461064" cy="626349"/>
            <a:chOff x="5176836" y="4859338"/>
            <a:chExt cx="342900" cy="463540"/>
          </a:xfrm>
          <a:solidFill>
            <a:schemeClr val="bg1"/>
          </a:solidFill>
        </p:grpSpPr>
        <p:sp>
          <p:nvSpPr>
            <p:cNvPr id="69" name="Freeform 6"/>
            <p:cNvSpPr>
              <a:spLocks noEditPoints="1"/>
            </p:cNvSpPr>
            <p:nvPr/>
          </p:nvSpPr>
          <p:spPr bwMode="auto">
            <a:xfrm>
              <a:off x="5176836" y="5016492"/>
              <a:ext cx="342900" cy="306386"/>
            </a:xfrm>
            <a:custGeom>
              <a:avLst/>
              <a:gdLst>
                <a:gd name="T0" fmla="*/ 39 w 39"/>
                <a:gd name="T1" fmla="*/ 16 h 35"/>
                <a:gd name="T2" fmla="*/ 35 w 39"/>
                <a:gd name="T3" fmla="*/ 12 h 35"/>
                <a:gd name="T4" fmla="*/ 29 w 39"/>
                <a:gd name="T5" fmla="*/ 15 h 35"/>
                <a:gd name="T6" fmla="*/ 26 w 39"/>
                <a:gd name="T7" fmla="*/ 12 h 35"/>
                <a:gd name="T8" fmla="*/ 20 w 39"/>
                <a:gd name="T9" fmla="*/ 15 h 35"/>
                <a:gd name="T10" fmla="*/ 16 w 39"/>
                <a:gd name="T11" fmla="*/ 12 h 35"/>
                <a:gd name="T12" fmla="*/ 10 w 39"/>
                <a:gd name="T13" fmla="*/ 15 h 35"/>
                <a:gd name="T14" fmla="*/ 9 w 39"/>
                <a:gd name="T15" fmla="*/ 16 h 35"/>
                <a:gd name="T16" fmla="*/ 6 w 39"/>
                <a:gd name="T17" fmla="*/ 0 h 35"/>
                <a:gd name="T18" fmla="*/ 2 w 39"/>
                <a:gd name="T19" fmla="*/ 6 h 35"/>
                <a:gd name="T20" fmla="*/ 9 w 39"/>
                <a:gd name="T21" fmla="*/ 35 h 35"/>
                <a:gd name="T22" fmla="*/ 39 w 39"/>
                <a:gd name="T23" fmla="*/ 35 h 35"/>
                <a:gd name="T24" fmla="*/ 39 w 39"/>
                <a:gd name="T25" fmla="*/ 16 h 35"/>
                <a:gd name="T26" fmla="*/ 17 w 39"/>
                <a:gd name="T27" fmla="*/ 23 h 35"/>
                <a:gd name="T28" fmla="*/ 12 w 39"/>
                <a:gd name="T29" fmla="*/ 22 h 35"/>
                <a:gd name="T30" fmla="*/ 14 w 39"/>
                <a:gd name="T31" fmla="*/ 17 h 35"/>
                <a:gd name="T32" fmla="*/ 18 w 39"/>
                <a:gd name="T33" fmla="*/ 19 h 35"/>
                <a:gd name="T34" fmla="*/ 27 w 39"/>
                <a:gd name="T35" fmla="*/ 31 h 35"/>
                <a:gd name="T36" fmla="*/ 22 w 39"/>
                <a:gd name="T37" fmla="*/ 32 h 35"/>
                <a:gd name="T38" fmla="*/ 21 w 39"/>
                <a:gd name="T39" fmla="*/ 28 h 35"/>
                <a:gd name="T40" fmla="*/ 26 w 39"/>
                <a:gd name="T41" fmla="*/ 26 h 35"/>
                <a:gd name="T42" fmla="*/ 27 w 39"/>
                <a:gd name="T43" fmla="*/ 31 h 35"/>
                <a:gd name="T44" fmla="*/ 26 w 39"/>
                <a:gd name="T45" fmla="*/ 23 h 35"/>
                <a:gd name="T46" fmla="*/ 21 w 39"/>
                <a:gd name="T47" fmla="*/ 22 h 35"/>
                <a:gd name="T48" fmla="*/ 22 w 39"/>
                <a:gd name="T49" fmla="*/ 17 h 35"/>
                <a:gd name="T50" fmla="*/ 27 w 39"/>
                <a:gd name="T51" fmla="*/ 19 h 35"/>
                <a:gd name="T52" fmla="*/ 36 w 39"/>
                <a:gd name="T53" fmla="*/ 31 h 35"/>
                <a:gd name="T54" fmla="*/ 31 w 39"/>
                <a:gd name="T55" fmla="*/ 32 h 35"/>
                <a:gd name="T56" fmla="*/ 30 w 39"/>
                <a:gd name="T57" fmla="*/ 28 h 35"/>
                <a:gd name="T58" fmla="*/ 35 w 39"/>
                <a:gd name="T59" fmla="*/ 26 h 35"/>
                <a:gd name="T60" fmla="*/ 36 w 39"/>
                <a:gd name="T61" fmla="*/ 31 h 35"/>
                <a:gd name="T62" fmla="*/ 35 w 39"/>
                <a:gd name="T63" fmla="*/ 23 h 35"/>
                <a:gd name="T64" fmla="*/ 30 w 39"/>
                <a:gd name="T65" fmla="*/ 22 h 35"/>
                <a:gd name="T66" fmla="*/ 31 w 39"/>
                <a:gd name="T67" fmla="*/ 17 h 35"/>
                <a:gd name="T68" fmla="*/ 36 w 39"/>
                <a:gd name="T69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35">
                  <a:moveTo>
                    <a:pt x="39" y="16"/>
                  </a:move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5"/>
                    <a:pt x="38" y="1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3" y="11"/>
                    <a:pt x="32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1"/>
                    <a:pt x="23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9" y="17"/>
                    <a:pt x="39" y="16"/>
                  </a:cubicBezTo>
                  <a:close/>
                  <a:moveTo>
                    <a:pt x="18" y="22"/>
                  </a:moveTo>
                  <a:cubicBezTo>
                    <a:pt x="18" y="23"/>
                    <a:pt x="18" y="23"/>
                    <a:pt x="17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2" y="23"/>
                    <a:pt x="12" y="2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3" y="17"/>
                    <a:pt x="14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8"/>
                    <a:pt x="18" y="19"/>
                  </a:cubicBezTo>
                  <a:lnTo>
                    <a:pt x="18" y="22"/>
                  </a:lnTo>
                  <a:close/>
                  <a:moveTo>
                    <a:pt x="27" y="31"/>
                  </a:moveTo>
                  <a:cubicBezTo>
                    <a:pt x="27" y="32"/>
                    <a:pt x="26" y="32"/>
                    <a:pt x="26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1" y="26"/>
                    <a:pt x="22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7" y="27"/>
                    <a:pt x="27" y="28"/>
                  </a:cubicBezTo>
                  <a:lnTo>
                    <a:pt x="27" y="31"/>
                  </a:lnTo>
                  <a:close/>
                  <a:moveTo>
                    <a:pt x="27" y="22"/>
                  </a:moveTo>
                  <a:cubicBezTo>
                    <a:pt x="27" y="23"/>
                    <a:pt x="26" y="23"/>
                    <a:pt x="26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2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9"/>
                  </a:cubicBezTo>
                  <a:lnTo>
                    <a:pt x="27" y="22"/>
                  </a:lnTo>
                  <a:close/>
                  <a:moveTo>
                    <a:pt x="36" y="31"/>
                  </a:moveTo>
                  <a:cubicBezTo>
                    <a:pt x="36" y="32"/>
                    <a:pt x="35" y="32"/>
                    <a:pt x="35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30" y="32"/>
                    <a:pt x="30" y="3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6" y="27"/>
                    <a:pt x="36" y="28"/>
                  </a:cubicBezTo>
                  <a:lnTo>
                    <a:pt x="36" y="31"/>
                  </a:lnTo>
                  <a:close/>
                  <a:moveTo>
                    <a:pt x="36" y="22"/>
                  </a:moveTo>
                  <a:cubicBezTo>
                    <a:pt x="36" y="23"/>
                    <a:pt x="35" y="23"/>
                    <a:pt x="35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9"/>
                  </a:cubicBezTo>
                  <a:lnTo>
                    <a:pt x="3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0" name="Freeform 7"/>
            <p:cNvSpPr/>
            <p:nvPr/>
          </p:nvSpPr>
          <p:spPr bwMode="auto">
            <a:xfrm>
              <a:off x="5221288" y="4859338"/>
              <a:ext cx="174625" cy="147637"/>
            </a:xfrm>
            <a:custGeom>
              <a:avLst/>
              <a:gdLst>
                <a:gd name="T0" fmla="*/ 2 w 20"/>
                <a:gd name="T1" fmla="*/ 16 h 17"/>
                <a:gd name="T2" fmla="*/ 5 w 20"/>
                <a:gd name="T3" fmla="*/ 16 h 17"/>
                <a:gd name="T4" fmla="*/ 6 w 20"/>
                <a:gd name="T5" fmla="*/ 15 h 17"/>
                <a:gd name="T6" fmla="*/ 6 w 20"/>
                <a:gd name="T7" fmla="*/ 15 h 17"/>
                <a:gd name="T8" fmla="*/ 11 w 20"/>
                <a:gd name="T9" fmla="*/ 15 h 17"/>
                <a:gd name="T10" fmla="*/ 11 w 20"/>
                <a:gd name="T11" fmla="*/ 14 h 17"/>
                <a:gd name="T12" fmla="*/ 14 w 20"/>
                <a:gd name="T13" fmla="*/ 13 h 17"/>
                <a:gd name="T14" fmla="*/ 15 w 20"/>
                <a:gd name="T15" fmla="*/ 13 h 17"/>
                <a:gd name="T16" fmla="*/ 19 w 20"/>
                <a:gd name="T17" fmla="*/ 13 h 17"/>
                <a:gd name="T18" fmla="*/ 19 w 20"/>
                <a:gd name="T19" fmla="*/ 8 h 17"/>
                <a:gd name="T20" fmla="*/ 18 w 20"/>
                <a:gd name="T21" fmla="*/ 8 h 17"/>
                <a:gd name="T22" fmla="*/ 17 w 20"/>
                <a:gd name="T23" fmla="*/ 2 h 17"/>
                <a:gd name="T24" fmla="*/ 11 w 20"/>
                <a:gd name="T25" fmla="*/ 2 h 17"/>
                <a:gd name="T26" fmla="*/ 10 w 20"/>
                <a:gd name="T27" fmla="*/ 3 h 17"/>
                <a:gd name="T28" fmla="*/ 10 w 20"/>
                <a:gd name="T29" fmla="*/ 3 h 17"/>
                <a:gd name="T30" fmla="*/ 6 w 20"/>
                <a:gd name="T31" fmla="*/ 3 h 17"/>
                <a:gd name="T32" fmla="*/ 5 w 20"/>
                <a:gd name="T33" fmla="*/ 4 h 17"/>
                <a:gd name="T34" fmla="*/ 2 w 20"/>
                <a:gd name="T35" fmla="*/ 5 h 17"/>
                <a:gd name="T36" fmla="*/ 2 w 20"/>
                <a:gd name="T37" fmla="*/ 9 h 17"/>
                <a:gd name="T38" fmla="*/ 1 w 20"/>
                <a:gd name="T39" fmla="*/ 10 h 17"/>
                <a:gd name="T40" fmla="*/ 1 w 20"/>
                <a:gd name="T41" fmla="*/ 13 h 17"/>
                <a:gd name="T42" fmla="*/ 2 w 20"/>
                <a:gd name="T4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7">
                  <a:moveTo>
                    <a:pt x="2" y="16"/>
                  </a:moveTo>
                  <a:cubicBezTo>
                    <a:pt x="3" y="17"/>
                    <a:pt x="4" y="17"/>
                    <a:pt x="5" y="16"/>
                  </a:cubicBezTo>
                  <a:cubicBezTo>
                    <a:pt x="6" y="16"/>
                    <a:pt x="6" y="16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6"/>
                    <a:pt x="9" y="16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2" y="15"/>
                    <a:pt x="14" y="14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8" y="14"/>
                    <a:pt x="19" y="13"/>
                  </a:cubicBezTo>
                  <a:cubicBezTo>
                    <a:pt x="20" y="11"/>
                    <a:pt x="20" y="9"/>
                    <a:pt x="19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6"/>
                    <a:pt x="19" y="4"/>
                    <a:pt x="17" y="2"/>
                  </a:cubicBezTo>
                  <a:cubicBezTo>
                    <a:pt x="16" y="0"/>
                    <a:pt x="13" y="1"/>
                    <a:pt x="11" y="2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7" y="1"/>
                    <a:pt x="6" y="3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6"/>
                    <a:pt x="1" y="8"/>
                    <a:pt x="2" y="9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4"/>
                    <a:pt x="1" y="16"/>
                    <a:pt x="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151296" y="4025948"/>
            <a:ext cx="594071" cy="741658"/>
            <a:chOff x="2332940" y="2327607"/>
            <a:chExt cx="465139" cy="577849"/>
          </a:xfrm>
          <a:solidFill>
            <a:schemeClr val="bg1"/>
          </a:solidFill>
        </p:grpSpPr>
        <p:sp>
          <p:nvSpPr>
            <p:cNvPr id="72" name="Freeform 21"/>
            <p:cNvSpPr/>
            <p:nvPr/>
          </p:nvSpPr>
          <p:spPr bwMode="auto">
            <a:xfrm>
              <a:off x="2701242" y="2573669"/>
              <a:ext cx="69850" cy="122237"/>
            </a:xfrm>
            <a:custGeom>
              <a:avLst/>
              <a:gdLst>
                <a:gd name="T0" fmla="*/ 1 w 8"/>
                <a:gd name="T1" fmla="*/ 14 h 14"/>
                <a:gd name="T2" fmla="*/ 4 w 8"/>
                <a:gd name="T3" fmla="*/ 11 h 14"/>
                <a:gd name="T4" fmla="*/ 7 w 8"/>
                <a:gd name="T5" fmla="*/ 0 h 14"/>
                <a:gd name="T6" fmla="*/ 1 w 8"/>
                <a:gd name="T7" fmla="*/ 10 h 14"/>
                <a:gd name="T8" fmla="*/ 1 w 8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1" y="14"/>
                  </a:moveTo>
                  <a:cubicBezTo>
                    <a:pt x="2" y="14"/>
                    <a:pt x="3" y="13"/>
                    <a:pt x="4" y="11"/>
                  </a:cubicBezTo>
                  <a:cubicBezTo>
                    <a:pt x="5" y="9"/>
                    <a:pt x="8" y="1"/>
                    <a:pt x="7" y="0"/>
                  </a:cubicBezTo>
                  <a:cubicBezTo>
                    <a:pt x="7" y="0"/>
                    <a:pt x="2" y="8"/>
                    <a:pt x="1" y="10"/>
                  </a:cubicBezTo>
                  <a:cubicBezTo>
                    <a:pt x="0" y="12"/>
                    <a:pt x="0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3" name="Freeform 22"/>
            <p:cNvSpPr/>
            <p:nvPr/>
          </p:nvSpPr>
          <p:spPr bwMode="auto">
            <a:xfrm>
              <a:off x="2710766" y="2722894"/>
              <a:ext cx="87313" cy="112712"/>
            </a:xfrm>
            <a:custGeom>
              <a:avLst/>
              <a:gdLst>
                <a:gd name="T0" fmla="*/ 1 w 10"/>
                <a:gd name="T1" fmla="*/ 0 h 13"/>
                <a:gd name="T2" fmla="*/ 2 w 10"/>
                <a:gd name="T3" fmla="*/ 4 h 13"/>
                <a:gd name="T4" fmla="*/ 9 w 10"/>
                <a:gd name="T5" fmla="*/ 13 h 13"/>
                <a:gd name="T6" fmla="*/ 4 w 10"/>
                <a:gd name="T7" fmla="*/ 3 h 13"/>
                <a:gd name="T8" fmla="*/ 1 w 10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1" y="0"/>
                  </a:moveTo>
                  <a:cubicBezTo>
                    <a:pt x="0" y="1"/>
                    <a:pt x="0" y="2"/>
                    <a:pt x="2" y="4"/>
                  </a:cubicBezTo>
                  <a:cubicBezTo>
                    <a:pt x="3" y="6"/>
                    <a:pt x="9" y="13"/>
                    <a:pt x="9" y="13"/>
                  </a:cubicBezTo>
                  <a:cubicBezTo>
                    <a:pt x="10" y="12"/>
                    <a:pt x="6" y="5"/>
                    <a:pt x="4" y="3"/>
                  </a:cubicBezTo>
                  <a:cubicBezTo>
                    <a:pt x="3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4" name="Freeform 23"/>
            <p:cNvSpPr/>
            <p:nvPr/>
          </p:nvSpPr>
          <p:spPr bwMode="auto">
            <a:xfrm>
              <a:off x="2552016" y="2695906"/>
              <a:ext cx="131763" cy="34925"/>
            </a:xfrm>
            <a:custGeom>
              <a:avLst/>
              <a:gdLst>
                <a:gd name="T0" fmla="*/ 11 w 15"/>
                <a:gd name="T1" fmla="*/ 0 h 4"/>
                <a:gd name="T2" fmla="*/ 0 w 15"/>
                <a:gd name="T3" fmla="*/ 3 h 4"/>
                <a:gd name="T4" fmla="*/ 11 w 15"/>
                <a:gd name="T5" fmla="*/ 3 h 4"/>
                <a:gd name="T6" fmla="*/ 15 w 15"/>
                <a:gd name="T7" fmla="*/ 1 h 4"/>
                <a:gd name="T8" fmla="*/ 11 w 1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">
                  <a:moveTo>
                    <a:pt x="11" y="0"/>
                  </a:moveTo>
                  <a:cubicBezTo>
                    <a:pt x="9" y="1"/>
                    <a:pt x="0" y="2"/>
                    <a:pt x="0" y="3"/>
                  </a:cubicBezTo>
                  <a:cubicBezTo>
                    <a:pt x="0" y="4"/>
                    <a:pt x="9" y="3"/>
                    <a:pt x="11" y="3"/>
                  </a:cubicBezTo>
                  <a:cubicBezTo>
                    <a:pt x="13" y="3"/>
                    <a:pt x="15" y="2"/>
                    <a:pt x="15" y="1"/>
                  </a:cubicBezTo>
                  <a:cubicBezTo>
                    <a:pt x="15" y="1"/>
                    <a:pt x="13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5" name="Freeform 24"/>
            <p:cNvSpPr/>
            <p:nvPr/>
          </p:nvSpPr>
          <p:spPr bwMode="auto">
            <a:xfrm>
              <a:off x="2683778" y="2703844"/>
              <a:ext cx="26988" cy="26987"/>
            </a:xfrm>
            <a:custGeom>
              <a:avLst/>
              <a:gdLst>
                <a:gd name="T0" fmla="*/ 2 w 3"/>
                <a:gd name="T1" fmla="*/ 0 h 3"/>
                <a:gd name="T2" fmla="*/ 1 w 3"/>
                <a:gd name="T3" fmla="*/ 1 h 3"/>
                <a:gd name="T4" fmla="*/ 1 w 3"/>
                <a:gd name="T5" fmla="*/ 2 h 3"/>
                <a:gd name="T6" fmla="*/ 3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6" name="Freeform 25"/>
            <p:cNvSpPr/>
            <p:nvPr/>
          </p:nvSpPr>
          <p:spPr bwMode="auto">
            <a:xfrm>
              <a:off x="2666316" y="2730831"/>
              <a:ext cx="61913" cy="174625"/>
            </a:xfrm>
            <a:custGeom>
              <a:avLst/>
              <a:gdLst>
                <a:gd name="T0" fmla="*/ 4 w 7"/>
                <a:gd name="T1" fmla="*/ 0 h 20"/>
                <a:gd name="T2" fmla="*/ 0 w 7"/>
                <a:gd name="T3" fmla="*/ 20 h 20"/>
                <a:gd name="T4" fmla="*/ 7 w 7"/>
                <a:gd name="T5" fmla="*/ 20 h 20"/>
                <a:gd name="T6" fmla="*/ 4 w 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4" y="0"/>
                  </a:moveTo>
                  <a:cubicBezTo>
                    <a:pt x="2" y="0"/>
                    <a:pt x="1" y="12"/>
                    <a:pt x="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2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7" name="Freeform 26"/>
            <p:cNvSpPr/>
            <p:nvPr/>
          </p:nvSpPr>
          <p:spPr bwMode="auto">
            <a:xfrm>
              <a:off x="2517091" y="2327607"/>
              <a:ext cx="44450" cy="228600"/>
            </a:xfrm>
            <a:custGeom>
              <a:avLst/>
              <a:gdLst>
                <a:gd name="T0" fmla="*/ 3 w 5"/>
                <a:gd name="T1" fmla="*/ 26 h 26"/>
                <a:gd name="T2" fmla="*/ 5 w 5"/>
                <a:gd name="T3" fmla="*/ 19 h 26"/>
                <a:gd name="T4" fmla="*/ 1 w 5"/>
                <a:gd name="T5" fmla="*/ 1 h 26"/>
                <a:gd name="T6" fmla="*/ 0 w 5"/>
                <a:gd name="T7" fmla="*/ 19 h 26"/>
                <a:gd name="T8" fmla="*/ 3 w 5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6">
                  <a:moveTo>
                    <a:pt x="3" y="26"/>
                  </a:moveTo>
                  <a:cubicBezTo>
                    <a:pt x="5" y="26"/>
                    <a:pt x="5" y="23"/>
                    <a:pt x="5" y="19"/>
                  </a:cubicBezTo>
                  <a:cubicBezTo>
                    <a:pt x="5" y="15"/>
                    <a:pt x="3" y="0"/>
                    <a:pt x="1" y="1"/>
                  </a:cubicBezTo>
                  <a:cubicBezTo>
                    <a:pt x="0" y="1"/>
                    <a:pt x="0" y="15"/>
                    <a:pt x="0" y="19"/>
                  </a:cubicBezTo>
                  <a:cubicBezTo>
                    <a:pt x="1" y="23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8" name="Freeform 27"/>
            <p:cNvSpPr/>
            <p:nvPr/>
          </p:nvSpPr>
          <p:spPr bwMode="auto">
            <a:xfrm>
              <a:off x="2569479" y="2573669"/>
              <a:ext cx="211138" cy="122237"/>
            </a:xfrm>
            <a:custGeom>
              <a:avLst/>
              <a:gdLst>
                <a:gd name="T0" fmla="*/ 1 w 24"/>
                <a:gd name="T1" fmla="*/ 2 h 14"/>
                <a:gd name="T2" fmla="*/ 6 w 24"/>
                <a:gd name="T3" fmla="*/ 7 h 14"/>
                <a:gd name="T4" fmla="*/ 24 w 24"/>
                <a:gd name="T5" fmla="*/ 13 h 14"/>
                <a:gd name="T6" fmla="*/ 8 w 24"/>
                <a:gd name="T7" fmla="*/ 2 h 14"/>
                <a:gd name="T8" fmla="*/ 1 w 2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1" y="2"/>
                  </a:moveTo>
                  <a:cubicBezTo>
                    <a:pt x="0" y="3"/>
                    <a:pt x="3" y="5"/>
                    <a:pt x="6" y="7"/>
                  </a:cubicBezTo>
                  <a:cubicBezTo>
                    <a:pt x="10" y="8"/>
                    <a:pt x="23" y="14"/>
                    <a:pt x="24" y="13"/>
                  </a:cubicBezTo>
                  <a:cubicBezTo>
                    <a:pt x="24" y="11"/>
                    <a:pt x="12" y="4"/>
                    <a:pt x="8" y="2"/>
                  </a:cubicBezTo>
                  <a:cubicBezTo>
                    <a:pt x="5" y="1"/>
                    <a:pt x="1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9" name="Freeform 28"/>
            <p:cNvSpPr/>
            <p:nvPr/>
          </p:nvSpPr>
          <p:spPr bwMode="auto">
            <a:xfrm>
              <a:off x="2332940" y="2581606"/>
              <a:ext cx="193675" cy="149225"/>
            </a:xfrm>
            <a:custGeom>
              <a:avLst/>
              <a:gdLst>
                <a:gd name="T0" fmla="*/ 14 w 22"/>
                <a:gd name="T1" fmla="*/ 3 h 17"/>
                <a:gd name="T2" fmla="*/ 1 w 22"/>
                <a:gd name="T3" fmla="*/ 15 h 17"/>
                <a:gd name="T4" fmla="*/ 17 w 22"/>
                <a:gd name="T5" fmla="*/ 7 h 17"/>
                <a:gd name="T6" fmla="*/ 22 w 22"/>
                <a:gd name="T7" fmla="*/ 1 h 17"/>
                <a:gd name="T8" fmla="*/ 14 w 22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14" y="3"/>
                  </a:moveTo>
                  <a:cubicBezTo>
                    <a:pt x="11" y="5"/>
                    <a:pt x="0" y="14"/>
                    <a:pt x="1" y="15"/>
                  </a:cubicBezTo>
                  <a:cubicBezTo>
                    <a:pt x="1" y="17"/>
                    <a:pt x="14" y="9"/>
                    <a:pt x="17" y="7"/>
                  </a:cubicBezTo>
                  <a:cubicBezTo>
                    <a:pt x="20" y="5"/>
                    <a:pt x="22" y="2"/>
                    <a:pt x="22" y="1"/>
                  </a:cubicBezTo>
                  <a:cubicBezTo>
                    <a:pt x="21" y="0"/>
                    <a:pt x="18" y="1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0" name="Freeform 29"/>
            <p:cNvSpPr/>
            <p:nvPr/>
          </p:nvSpPr>
          <p:spPr bwMode="auto">
            <a:xfrm>
              <a:off x="2526615" y="2564142"/>
              <a:ext cx="42863" cy="44450"/>
            </a:xfrm>
            <a:custGeom>
              <a:avLst/>
              <a:gdLst>
                <a:gd name="T0" fmla="*/ 2 w 5"/>
                <a:gd name="T1" fmla="*/ 0 h 5"/>
                <a:gd name="T2" fmla="*/ 0 w 5"/>
                <a:gd name="T3" fmla="*/ 3 h 5"/>
                <a:gd name="T4" fmla="*/ 3 w 5"/>
                <a:gd name="T5" fmla="*/ 5 h 5"/>
                <a:gd name="T6" fmla="*/ 5 w 5"/>
                <a:gd name="T7" fmla="*/ 2 h 5"/>
                <a:gd name="T8" fmla="*/ 2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1" name="Freeform 30"/>
            <p:cNvSpPr/>
            <p:nvPr/>
          </p:nvSpPr>
          <p:spPr bwMode="auto">
            <a:xfrm>
              <a:off x="2499630" y="2626053"/>
              <a:ext cx="104775" cy="279400"/>
            </a:xfrm>
            <a:custGeom>
              <a:avLst/>
              <a:gdLst>
                <a:gd name="T0" fmla="*/ 6 w 12"/>
                <a:gd name="T1" fmla="*/ 0 h 32"/>
                <a:gd name="T2" fmla="*/ 0 w 12"/>
                <a:gd name="T3" fmla="*/ 32 h 32"/>
                <a:gd name="T4" fmla="*/ 12 w 12"/>
                <a:gd name="T5" fmla="*/ 32 h 32"/>
                <a:gd name="T6" fmla="*/ 6 w 12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2">
                  <a:moveTo>
                    <a:pt x="6" y="0"/>
                  </a:moveTo>
                  <a:cubicBezTo>
                    <a:pt x="3" y="0"/>
                    <a:pt x="1" y="19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19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230772" y="2054497"/>
            <a:ext cx="552516" cy="649572"/>
            <a:chOff x="4678366" y="4491036"/>
            <a:chExt cx="411159" cy="481014"/>
          </a:xfrm>
          <a:solidFill>
            <a:schemeClr val="bg1"/>
          </a:solidFill>
        </p:grpSpPr>
        <p:sp>
          <p:nvSpPr>
            <p:cNvPr id="83" name="Freeform 31"/>
            <p:cNvSpPr/>
            <p:nvPr/>
          </p:nvSpPr>
          <p:spPr bwMode="auto">
            <a:xfrm>
              <a:off x="4756155" y="4491036"/>
              <a:ext cx="201613" cy="174625"/>
            </a:xfrm>
            <a:custGeom>
              <a:avLst/>
              <a:gdLst>
                <a:gd name="T0" fmla="*/ 2 w 23"/>
                <a:gd name="T1" fmla="*/ 19 h 20"/>
                <a:gd name="T2" fmla="*/ 6 w 23"/>
                <a:gd name="T3" fmla="*/ 18 h 20"/>
                <a:gd name="T4" fmla="*/ 7 w 23"/>
                <a:gd name="T5" fmla="*/ 17 h 20"/>
                <a:gd name="T6" fmla="*/ 7 w 23"/>
                <a:gd name="T7" fmla="*/ 17 h 20"/>
                <a:gd name="T8" fmla="*/ 12 w 23"/>
                <a:gd name="T9" fmla="*/ 17 h 20"/>
                <a:gd name="T10" fmla="*/ 13 w 23"/>
                <a:gd name="T11" fmla="*/ 16 h 20"/>
                <a:gd name="T12" fmla="*/ 17 w 23"/>
                <a:gd name="T13" fmla="*/ 15 h 20"/>
                <a:gd name="T14" fmla="*/ 17 w 23"/>
                <a:gd name="T15" fmla="*/ 15 h 20"/>
                <a:gd name="T16" fmla="*/ 22 w 23"/>
                <a:gd name="T17" fmla="*/ 14 h 20"/>
                <a:gd name="T18" fmla="*/ 22 w 23"/>
                <a:gd name="T19" fmla="*/ 9 h 20"/>
                <a:gd name="T20" fmla="*/ 21 w 23"/>
                <a:gd name="T21" fmla="*/ 9 h 20"/>
                <a:gd name="T22" fmla="*/ 20 w 23"/>
                <a:gd name="T23" fmla="*/ 2 h 20"/>
                <a:gd name="T24" fmla="*/ 12 w 23"/>
                <a:gd name="T25" fmla="*/ 2 h 20"/>
                <a:gd name="T26" fmla="*/ 12 w 23"/>
                <a:gd name="T27" fmla="*/ 3 h 20"/>
                <a:gd name="T28" fmla="*/ 12 w 23"/>
                <a:gd name="T29" fmla="*/ 2 h 20"/>
                <a:gd name="T30" fmla="*/ 7 w 23"/>
                <a:gd name="T31" fmla="*/ 2 h 20"/>
                <a:gd name="T32" fmla="*/ 6 w 23"/>
                <a:gd name="T33" fmla="*/ 4 h 20"/>
                <a:gd name="T34" fmla="*/ 3 w 23"/>
                <a:gd name="T35" fmla="*/ 5 h 20"/>
                <a:gd name="T36" fmla="*/ 2 w 23"/>
                <a:gd name="T37" fmla="*/ 10 h 20"/>
                <a:gd name="T38" fmla="*/ 1 w 23"/>
                <a:gd name="T39" fmla="*/ 11 h 20"/>
                <a:gd name="T40" fmla="*/ 1 w 23"/>
                <a:gd name="T41" fmla="*/ 15 h 20"/>
                <a:gd name="T42" fmla="*/ 2 w 23"/>
                <a:gd name="T4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20">
                  <a:moveTo>
                    <a:pt x="2" y="19"/>
                  </a:moveTo>
                  <a:cubicBezTo>
                    <a:pt x="3" y="20"/>
                    <a:pt x="5" y="20"/>
                    <a:pt x="6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9"/>
                    <a:pt x="11" y="19"/>
                    <a:pt x="12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4" y="17"/>
                    <a:pt x="16" y="16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6"/>
                    <a:pt x="21" y="15"/>
                    <a:pt x="22" y="14"/>
                  </a:cubicBezTo>
                  <a:cubicBezTo>
                    <a:pt x="23" y="13"/>
                    <a:pt x="23" y="10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3" y="6"/>
                    <a:pt x="22" y="4"/>
                    <a:pt x="20" y="2"/>
                  </a:cubicBezTo>
                  <a:cubicBezTo>
                    <a:pt x="18" y="0"/>
                    <a:pt x="15" y="0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0" y="1"/>
                    <a:pt x="8" y="1"/>
                    <a:pt x="7" y="2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5" y="4"/>
                    <a:pt x="3" y="4"/>
                    <a:pt x="3" y="5"/>
                  </a:cubicBezTo>
                  <a:cubicBezTo>
                    <a:pt x="1" y="6"/>
                    <a:pt x="1" y="8"/>
                    <a:pt x="2" y="10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0" y="12"/>
                    <a:pt x="0" y="14"/>
                    <a:pt x="1" y="15"/>
                  </a:cubicBezTo>
                  <a:cubicBezTo>
                    <a:pt x="0" y="16"/>
                    <a:pt x="1" y="18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4" name="Freeform 32"/>
            <p:cNvSpPr/>
            <p:nvPr/>
          </p:nvSpPr>
          <p:spPr bwMode="auto">
            <a:xfrm>
              <a:off x="4678366" y="4675186"/>
              <a:ext cx="244475" cy="296862"/>
            </a:xfrm>
            <a:custGeom>
              <a:avLst/>
              <a:gdLst>
                <a:gd name="T0" fmla="*/ 28 w 28"/>
                <a:gd name="T1" fmla="*/ 32 h 34"/>
                <a:gd name="T2" fmla="*/ 25 w 28"/>
                <a:gd name="T3" fmla="*/ 34 h 34"/>
                <a:gd name="T4" fmla="*/ 2 w 28"/>
                <a:gd name="T5" fmla="*/ 34 h 34"/>
                <a:gd name="T6" fmla="*/ 0 w 28"/>
                <a:gd name="T7" fmla="*/ 32 h 34"/>
                <a:gd name="T8" fmla="*/ 4 w 28"/>
                <a:gd name="T9" fmla="*/ 2 h 34"/>
                <a:gd name="T10" fmla="*/ 5 w 28"/>
                <a:gd name="T11" fmla="*/ 0 h 34"/>
                <a:gd name="T12" fmla="*/ 14 w 28"/>
                <a:gd name="T13" fmla="*/ 0 h 34"/>
                <a:gd name="T14" fmla="*/ 23 w 28"/>
                <a:gd name="T15" fmla="*/ 0 h 34"/>
                <a:gd name="T16" fmla="*/ 24 w 28"/>
                <a:gd name="T17" fmla="*/ 2 h 34"/>
                <a:gd name="T18" fmla="*/ 28 w 28"/>
                <a:gd name="T1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4">
                  <a:moveTo>
                    <a:pt x="28" y="32"/>
                  </a:moveTo>
                  <a:cubicBezTo>
                    <a:pt x="28" y="33"/>
                    <a:pt x="27" y="34"/>
                    <a:pt x="25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32"/>
                    <a:pt x="4" y="13"/>
                    <a:pt x="4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8" y="0"/>
                    <a:pt x="14" y="0"/>
                  </a:cubicBezTo>
                  <a:cubicBezTo>
                    <a:pt x="20" y="0"/>
                    <a:pt x="23" y="0"/>
                    <a:pt x="23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8"/>
                    <a:pt x="28" y="32"/>
                    <a:pt x="2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5" name="Freeform 33"/>
            <p:cNvSpPr/>
            <p:nvPr/>
          </p:nvSpPr>
          <p:spPr bwMode="auto">
            <a:xfrm>
              <a:off x="4905379" y="4787900"/>
              <a:ext cx="149225" cy="184150"/>
            </a:xfrm>
            <a:custGeom>
              <a:avLst/>
              <a:gdLst>
                <a:gd name="T0" fmla="*/ 17 w 17"/>
                <a:gd name="T1" fmla="*/ 20 h 21"/>
                <a:gd name="T2" fmla="*/ 15 w 17"/>
                <a:gd name="T3" fmla="*/ 21 h 21"/>
                <a:gd name="T4" fmla="*/ 1 w 17"/>
                <a:gd name="T5" fmla="*/ 21 h 21"/>
                <a:gd name="T6" fmla="*/ 0 w 17"/>
                <a:gd name="T7" fmla="*/ 20 h 21"/>
                <a:gd name="T8" fmla="*/ 2 w 17"/>
                <a:gd name="T9" fmla="*/ 1 h 21"/>
                <a:gd name="T10" fmla="*/ 3 w 17"/>
                <a:gd name="T11" fmla="*/ 0 h 21"/>
                <a:gd name="T12" fmla="*/ 8 w 17"/>
                <a:gd name="T13" fmla="*/ 0 h 21"/>
                <a:gd name="T14" fmla="*/ 13 w 17"/>
                <a:gd name="T15" fmla="*/ 0 h 21"/>
                <a:gd name="T16" fmla="*/ 15 w 17"/>
                <a:gd name="T17" fmla="*/ 1 h 21"/>
                <a:gd name="T18" fmla="*/ 17 w 17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1">
                  <a:moveTo>
                    <a:pt x="17" y="20"/>
                  </a:moveTo>
                  <a:cubicBezTo>
                    <a:pt x="17" y="21"/>
                    <a:pt x="16" y="21"/>
                    <a:pt x="15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2" y="8"/>
                    <a:pt x="2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5" y="5"/>
                    <a:pt x="17" y="2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6" name="Freeform 34"/>
            <p:cNvSpPr/>
            <p:nvPr/>
          </p:nvSpPr>
          <p:spPr bwMode="auto">
            <a:xfrm>
              <a:off x="4949825" y="4640263"/>
              <a:ext cx="139700" cy="139700"/>
            </a:xfrm>
            <a:custGeom>
              <a:avLst/>
              <a:gdLst>
                <a:gd name="T0" fmla="*/ 3 w 16"/>
                <a:gd name="T1" fmla="*/ 16 h 16"/>
                <a:gd name="T2" fmla="*/ 5 w 16"/>
                <a:gd name="T3" fmla="*/ 15 h 16"/>
                <a:gd name="T4" fmla="*/ 6 w 16"/>
                <a:gd name="T5" fmla="*/ 14 h 16"/>
                <a:gd name="T6" fmla="*/ 6 w 16"/>
                <a:gd name="T7" fmla="*/ 14 h 16"/>
                <a:gd name="T8" fmla="*/ 9 w 16"/>
                <a:gd name="T9" fmla="*/ 13 h 16"/>
                <a:gd name="T10" fmla="*/ 10 w 16"/>
                <a:gd name="T11" fmla="*/ 12 h 16"/>
                <a:gd name="T12" fmla="*/ 12 w 16"/>
                <a:gd name="T13" fmla="*/ 11 h 16"/>
                <a:gd name="T14" fmla="*/ 12 w 16"/>
                <a:gd name="T15" fmla="*/ 10 h 16"/>
                <a:gd name="T16" fmla="*/ 15 w 16"/>
                <a:gd name="T17" fmla="*/ 9 h 16"/>
                <a:gd name="T18" fmla="*/ 14 w 16"/>
                <a:gd name="T19" fmla="*/ 6 h 16"/>
                <a:gd name="T20" fmla="*/ 14 w 16"/>
                <a:gd name="T21" fmla="*/ 6 h 16"/>
                <a:gd name="T22" fmla="*/ 12 w 16"/>
                <a:gd name="T23" fmla="*/ 1 h 16"/>
                <a:gd name="T24" fmla="*/ 7 w 16"/>
                <a:gd name="T25" fmla="*/ 3 h 16"/>
                <a:gd name="T26" fmla="*/ 7 w 16"/>
                <a:gd name="T27" fmla="*/ 3 h 16"/>
                <a:gd name="T28" fmla="*/ 6 w 16"/>
                <a:gd name="T29" fmla="*/ 3 h 16"/>
                <a:gd name="T30" fmla="*/ 3 w 16"/>
                <a:gd name="T31" fmla="*/ 4 h 16"/>
                <a:gd name="T32" fmla="*/ 3 w 16"/>
                <a:gd name="T33" fmla="*/ 5 h 16"/>
                <a:gd name="T34" fmla="*/ 1 w 16"/>
                <a:gd name="T35" fmla="*/ 6 h 16"/>
                <a:gd name="T36" fmla="*/ 1 w 16"/>
                <a:gd name="T37" fmla="*/ 10 h 16"/>
                <a:gd name="T38" fmla="*/ 1 w 16"/>
                <a:gd name="T39" fmla="*/ 10 h 16"/>
                <a:gd name="T40" fmla="*/ 1 w 16"/>
                <a:gd name="T41" fmla="*/ 13 h 16"/>
                <a:gd name="T42" fmla="*/ 3 w 16"/>
                <a:gd name="T4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16">
                  <a:moveTo>
                    <a:pt x="3" y="16"/>
                  </a:moveTo>
                  <a:cubicBezTo>
                    <a:pt x="4" y="16"/>
                    <a:pt x="5" y="16"/>
                    <a:pt x="5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9" y="14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1" y="12"/>
                    <a:pt x="11" y="12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3" y="11"/>
                    <a:pt x="15" y="10"/>
                    <a:pt x="15" y="9"/>
                  </a:cubicBezTo>
                  <a:cubicBezTo>
                    <a:pt x="16" y="8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4"/>
                    <a:pt x="14" y="2"/>
                    <a:pt x="12" y="1"/>
                  </a:cubicBezTo>
                  <a:cubicBezTo>
                    <a:pt x="10" y="0"/>
                    <a:pt x="8" y="1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3"/>
                    <a:pt x="1" y="13"/>
                  </a:cubicBezTo>
                  <a:cubicBezTo>
                    <a:pt x="1" y="14"/>
                    <a:pt x="2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130445" y="3154846"/>
            <a:ext cx="473049" cy="381521"/>
            <a:chOff x="5099033" y="1914520"/>
            <a:chExt cx="490555" cy="393700"/>
          </a:xfrm>
          <a:solidFill>
            <a:schemeClr val="bg1"/>
          </a:solidFill>
        </p:grpSpPr>
        <p:sp>
          <p:nvSpPr>
            <p:cNvPr id="88" name="Freeform 35"/>
            <p:cNvSpPr>
              <a:spLocks noEditPoints="1"/>
            </p:cNvSpPr>
            <p:nvPr/>
          </p:nvSpPr>
          <p:spPr bwMode="auto">
            <a:xfrm>
              <a:off x="5099033" y="1914520"/>
              <a:ext cx="95250" cy="77786"/>
            </a:xfrm>
            <a:custGeom>
              <a:avLst/>
              <a:gdLst>
                <a:gd name="T0" fmla="*/ 11 w 11"/>
                <a:gd name="T1" fmla="*/ 1 h 9"/>
                <a:gd name="T2" fmla="*/ 3 w 11"/>
                <a:gd name="T3" fmla="*/ 2 h 9"/>
                <a:gd name="T4" fmla="*/ 0 w 11"/>
                <a:gd name="T5" fmla="*/ 1 h 9"/>
                <a:gd name="T6" fmla="*/ 2 w 11"/>
                <a:gd name="T7" fmla="*/ 6 h 9"/>
                <a:gd name="T8" fmla="*/ 0 w 11"/>
                <a:gd name="T9" fmla="*/ 8 h 9"/>
                <a:gd name="T10" fmla="*/ 2 w 11"/>
                <a:gd name="T11" fmla="*/ 9 h 9"/>
                <a:gd name="T12" fmla="*/ 9 w 11"/>
                <a:gd name="T13" fmla="*/ 7 h 9"/>
                <a:gd name="T14" fmla="*/ 11 w 11"/>
                <a:gd name="T15" fmla="*/ 8 h 9"/>
                <a:gd name="T16" fmla="*/ 11 w 11"/>
                <a:gd name="T17" fmla="*/ 1 h 9"/>
                <a:gd name="T18" fmla="*/ 7 w 11"/>
                <a:gd name="T19" fmla="*/ 6 h 9"/>
                <a:gd name="T20" fmla="*/ 5 w 11"/>
                <a:gd name="T21" fmla="*/ 6 h 9"/>
                <a:gd name="T22" fmla="*/ 4 w 11"/>
                <a:gd name="T23" fmla="*/ 5 h 9"/>
                <a:gd name="T24" fmla="*/ 7 w 11"/>
                <a:gd name="T25" fmla="*/ 2 h 9"/>
                <a:gd name="T26" fmla="*/ 7 w 11"/>
                <a:gd name="T2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9">
                  <a:moveTo>
                    <a:pt x="11" y="1"/>
                  </a:moveTo>
                  <a:cubicBezTo>
                    <a:pt x="8" y="0"/>
                    <a:pt x="5" y="1"/>
                    <a:pt x="3" y="2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2"/>
                    <a:pt x="1" y="5"/>
                    <a:pt x="2" y="6"/>
                  </a:cubicBezTo>
                  <a:cubicBezTo>
                    <a:pt x="1" y="7"/>
                    <a:pt x="1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4" y="9"/>
                    <a:pt x="7" y="7"/>
                    <a:pt x="9" y="7"/>
                  </a:cubicBezTo>
                  <a:cubicBezTo>
                    <a:pt x="10" y="6"/>
                    <a:pt x="11" y="8"/>
                    <a:pt x="11" y="8"/>
                  </a:cubicBezTo>
                  <a:cubicBezTo>
                    <a:pt x="11" y="5"/>
                    <a:pt x="11" y="3"/>
                    <a:pt x="11" y="1"/>
                  </a:cubicBezTo>
                  <a:close/>
                  <a:moveTo>
                    <a:pt x="7" y="6"/>
                  </a:moveTo>
                  <a:cubicBezTo>
                    <a:pt x="7" y="6"/>
                    <a:pt x="6" y="7"/>
                    <a:pt x="5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4"/>
                    <a:pt x="6" y="3"/>
                    <a:pt x="7" y="2"/>
                  </a:cubicBezTo>
                  <a:cubicBezTo>
                    <a:pt x="7" y="3"/>
                    <a:pt x="7" y="5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5124437" y="1914521"/>
              <a:ext cx="376237" cy="393699"/>
            </a:xfrm>
            <a:custGeom>
              <a:avLst/>
              <a:gdLst>
                <a:gd name="T0" fmla="*/ 39 w 43"/>
                <a:gd name="T1" fmla="*/ 21 h 45"/>
                <a:gd name="T2" fmla="*/ 37 w 43"/>
                <a:gd name="T3" fmla="*/ 31 h 45"/>
                <a:gd name="T4" fmla="*/ 37 w 43"/>
                <a:gd name="T5" fmla="*/ 39 h 45"/>
                <a:gd name="T6" fmla="*/ 21 w 43"/>
                <a:gd name="T7" fmla="*/ 42 h 45"/>
                <a:gd name="T8" fmla="*/ 19 w 43"/>
                <a:gd name="T9" fmla="*/ 39 h 45"/>
                <a:gd name="T10" fmla="*/ 19 w 43"/>
                <a:gd name="T11" fmla="*/ 31 h 45"/>
                <a:gd name="T12" fmla="*/ 17 w 43"/>
                <a:gd name="T13" fmla="*/ 14 h 45"/>
                <a:gd name="T14" fmla="*/ 14 w 43"/>
                <a:gd name="T15" fmla="*/ 14 h 45"/>
                <a:gd name="T16" fmla="*/ 10 w 43"/>
                <a:gd name="T17" fmla="*/ 14 h 45"/>
                <a:gd name="T18" fmla="*/ 9 w 43"/>
                <a:gd name="T19" fmla="*/ 0 h 45"/>
                <a:gd name="T20" fmla="*/ 9 w 43"/>
                <a:gd name="T21" fmla="*/ 14 h 45"/>
                <a:gd name="T22" fmla="*/ 2 w 43"/>
                <a:gd name="T23" fmla="*/ 14 h 45"/>
                <a:gd name="T24" fmla="*/ 0 w 43"/>
                <a:gd name="T25" fmla="*/ 45 h 45"/>
                <a:gd name="T26" fmla="*/ 16 w 43"/>
                <a:gd name="T27" fmla="*/ 45 h 45"/>
                <a:gd name="T28" fmla="*/ 19 w 43"/>
                <a:gd name="T29" fmla="*/ 45 h 45"/>
                <a:gd name="T30" fmla="*/ 43 w 43"/>
                <a:gd name="T31" fmla="*/ 45 h 45"/>
                <a:gd name="T32" fmla="*/ 41 w 43"/>
                <a:gd name="T33" fmla="*/ 21 h 45"/>
                <a:gd name="T34" fmla="*/ 7 w 43"/>
                <a:gd name="T35" fmla="*/ 36 h 45"/>
                <a:gd name="T36" fmla="*/ 3 w 43"/>
                <a:gd name="T37" fmla="*/ 35 h 45"/>
                <a:gd name="T38" fmla="*/ 5 w 43"/>
                <a:gd name="T39" fmla="*/ 31 h 45"/>
                <a:gd name="T40" fmla="*/ 8 w 43"/>
                <a:gd name="T41" fmla="*/ 32 h 45"/>
                <a:gd name="T42" fmla="*/ 8 w 43"/>
                <a:gd name="T43" fmla="*/ 28 h 45"/>
                <a:gd name="T44" fmla="*/ 5 w 43"/>
                <a:gd name="T45" fmla="*/ 29 h 45"/>
                <a:gd name="T46" fmla="*/ 3 w 43"/>
                <a:gd name="T47" fmla="*/ 25 h 45"/>
                <a:gd name="T48" fmla="*/ 7 w 43"/>
                <a:gd name="T49" fmla="*/ 24 h 45"/>
                <a:gd name="T50" fmla="*/ 8 w 43"/>
                <a:gd name="T51" fmla="*/ 28 h 45"/>
                <a:gd name="T52" fmla="*/ 14 w 43"/>
                <a:gd name="T53" fmla="*/ 36 h 45"/>
                <a:gd name="T54" fmla="*/ 10 w 43"/>
                <a:gd name="T55" fmla="*/ 35 h 45"/>
                <a:gd name="T56" fmla="*/ 11 w 43"/>
                <a:gd name="T57" fmla="*/ 31 h 45"/>
                <a:gd name="T58" fmla="*/ 15 w 43"/>
                <a:gd name="T59" fmla="*/ 32 h 45"/>
                <a:gd name="T60" fmla="*/ 15 w 43"/>
                <a:gd name="T61" fmla="*/ 28 h 45"/>
                <a:gd name="T62" fmla="*/ 11 w 43"/>
                <a:gd name="T63" fmla="*/ 29 h 45"/>
                <a:gd name="T64" fmla="*/ 10 w 43"/>
                <a:gd name="T65" fmla="*/ 25 h 45"/>
                <a:gd name="T66" fmla="*/ 14 w 43"/>
                <a:gd name="T67" fmla="*/ 24 h 45"/>
                <a:gd name="T68" fmla="*/ 15 w 43"/>
                <a:gd name="T69" fmla="*/ 28 h 45"/>
                <a:gd name="T70" fmla="*/ 7 w 43"/>
                <a:gd name="T71" fmla="*/ 22 h 45"/>
                <a:gd name="T72" fmla="*/ 3 w 43"/>
                <a:gd name="T73" fmla="*/ 21 h 45"/>
                <a:gd name="T74" fmla="*/ 5 w 43"/>
                <a:gd name="T75" fmla="*/ 17 h 45"/>
                <a:gd name="T76" fmla="*/ 8 w 43"/>
                <a:gd name="T77" fmla="*/ 18 h 45"/>
                <a:gd name="T78" fmla="*/ 15 w 43"/>
                <a:gd name="T79" fmla="*/ 21 h 45"/>
                <a:gd name="T80" fmla="*/ 11 w 43"/>
                <a:gd name="T81" fmla="*/ 22 h 45"/>
                <a:gd name="T82" fmla="*/ 10 w 43"/>
                <a:gd name="T83" fmla="*/ 18 h 45"/>
                <a:gd name="T84" fmla="*/ 14 w 43"/>
                <a:gd name="T85" fmla="*/ 17 h 45"/>
                <a:gd name="T86" fmla="*/ 15 w 43"/>
                <a:gd name="T87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3" h="45">
                  <a:moveTo>
                    <a:pt x="41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8" y="21"/>
                    <a:pt x="37" y="22"/>
                    <a:pt x="37" y="23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41"/>
                    <a:pt x="36" y="42"/>
                    <a:pt x="35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2"/>
                    <a:pt x="19" y="41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8" y="14"/>
                    <a:pt x="17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2"/>
                    <a:pt x="42" y="21"/>
                    <a:pt x="41" y="21"/>
                  </a:cubicBezTo>
                  <a:close/>
                  <a:moveTo>
                    <a:pt x="8" y="35"/>
                  </a:moveTo>
                  <a:cubicBezTo>
                    <a:pt x="8" y="36"/>
                    <a:pt x="8" y="36"/>
                    <a:pt x="7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3" y="36"/>
                    <a:pt x="3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1"/>
                    <a:pt x="5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2"/>
                    <a:pt x="8" y="32"/>
                  </a:cubicBezTo>
                  <a:lnTo>
                    <a:pt x="8" y="35"/>
                  </a:lnTo>
                  <a:close/>
                  <a:moveTo>
                    <a:pt x="8" y="28"/>
                  </a:moveTo>
                  <a:cubicBezTo>
                    <a:pt x="8" y="28"/>
                    <a:pt x="8" y="29"/>
                    <a:pt x="7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3" y="28"/>
                    <a:pt x="3" y="28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4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5"/>
                  </a:cubicBezTo>
                  <a:lnTo>
                    <a:pt x="8" y="28"/>
                  </a:lnTo>
                  <a:close/>
                  <a:moveTo>
                    <a:pt x="15" y="35"/>
                  </a:moveTo>
                  <a:cubicBezTo>
                    <a:pt x="15" y="36"/>
                    <a:pt x="15" y="36"/>
                    <a:pt x="14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10" y="35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1"/>
                    <a:pt x="1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2"/>
                    <a:pt x="15" y="32"/>
                  </a:cubicBezTo>
                  <a:lnTo>
                    <a:pt x="15" y="35"/>
                  </a:lnTo>
                  <a:close/>
                  <a:moveTo>
                    <a:pt x="15" y="28"/>
                  </a:moveTo>
                  <a:cubicBezTo>
                    <a:pt x="15" y="28"/>
                    <a:pt x="15" y="29"/>
                    <a:pt x="14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8"/>
                    <a:pt x="10" y="28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4"/>
                    <a:pt x="15" y="25"/>
                  </a:cubicBezTo>
                  <a:lnTo>
                    <a:pt x="15" y="28"/>
                  </a:lnTo>
                  <a:close/>
                  <a:moveTo>
                    <a:pt x="8" y="21"/>
                  </a:moveTo>
                  <a:cubicBezTo>
                    <a:pt x="8" y="21"/>
                    <a:pt x="8" y="22"/>
                    <a:pt x="7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3" y="21"/>
                    <a:pt x="3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8"/>
                  </a:cubicBezTo>
                  <a:lnTo>
                    <a:pt x="8" y="21"/>
                  </a:lnTo>
                  <a:close/>
                  <a:moveTo>
                    <a:pt x="15" y="21"/>
                  </a:moveTo>
                  <a:cubicBezTo>
                    <a:pt x="15" y="21"/>
                    <a:pt x="15" y="22"/>
                    <a:pt x="14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0" y="21"/>
                    <a:pt x="10" y="2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8"/>
                  </a:cubicBezTo>
                  <a:lnTo>
                    <a:pt x="1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90" name="Freeform 37"/>
            <p:cNvSpPr/>
            <p:nvPr/>
          </p:nvSpPr>
          <p:spPr bwMode="auto">
            <a:xfrm>
              <a:off x="5300658" y="2141535"/>
              <a:ext cx="139700" cy="131762"/>
            </a:xfrm>
            <a:custGeom>
              <a:avLst/>
              <a:gdLst>
                <a:gd name="T0" fmla="*/ 8 w 16"/>
                <a:gd name="T1" fmla="*/ 0 h 15"/>
                <a:gd name="T2" fmla="*/ 4 w 16"/>
                <a:gd name="T3" fmla="*/ 3 h 15"/>
                <a:gd name="T4" fmla="*/ 0 w 16"/>
                <a:gd name="T5" fmla="*/ 1 h 15"/>
                <a:gd name="T6" fmla="*/ 0 w 16"/>
                <a:gd name="T7" fmla="*/ 1 h 15"/>
                <a:gd name="T8" fmla="*/ 0 w 16"/>
                <a:gd name="T9" fmla="*/ 12 h 15"/>
                <a:gd name="T10" fmla="*/ 0 w 16"/>
                <a:gd name="T11" fmla="*/ 12 h 15"/>
                <a:gd name="T12" fmla="*/ 3 w 16"/>
                <a:gd name="T13" fmla="*/ 15 h 15"/>
                <a:gd name="T14" fmla="*/ 13 w 16"/>
                <a:gd name="T15" fmla="*/ 15 h 15"/>
                <a:gd name="T16" fmla="*/ 16 w 16"/>
                <a:gd name="T17" fmla="*/ 12 h 15"/>
                <a:gd name="T18" fmla="*/ 16 w 16"/>
                <a:gd name="T19" fmla="*/ 12 h 15"/>
                <a:gd name="T20" fmla="*/ 16 w 16"/>
                <a:gd name="T21" fmla="*/ 1 h 15"/>
                <a:gd name="T22" fmla="*/ 12 w 16"/>
                <a:gd name="T23" fmla="*/ 3 h 15"/>
                <a:gd name="T24" fmla="*/ 8 w 16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5">
                  <a:moveTo>
                    <a:pt x="8" y="0"/>
                  </a:moveTo>
                  <a:cubicBezTo>
                    <a:pt x="7" y="2"/>
                    <a:pt x="6" y="3"/>
                    <a:pt x="4" y="3"/>
                  </a:cubicBezTo>
                  <a:cubicBezTo>
                    <a:pt x="3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5" y="15"/>
                    <a:pt x="16" y="14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4" y="3"/>
                    <a:pt x="12" y="3"/>
                  </a:cubicBezTo>
                  <a:cubicBezTo>
                    <a:pt x="10" y="3"/>
                    <a:pt x="9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91" name="Freeform 38"/>
            <p:cNvSpPr/>
            <p:nvPr/>
          </p:nvSpPr>
          <p:spPr bwMode="auto">
            <a:xfrm>
              <a:off x="5483225" y="2168525"/>
              <a:ext cx="106363" cy="104775"/>
            </a:xfrm>
            <a:custGeom>
              <a:avLst/>
              <a:gdLst>
                <a:gd name="T0" fmla="*/ 2 w 12"/>
                <a:gd name="T1" fmla="*/ 0 h 12"/>
                <a:gd name="T2" fmla="*/ 5 w 12"/>
                <a:gd name="T3" fmla="*/ 0 h 12"/>
                <a:gd name="T4" fmla="*/ 6 w 12"/>
                <a:gd name="T5" fmla="*/ 0 h 12"/>
                <a:gd name="T6" fmla="*/ 10 w 12"/>
                <a:gd name="T7" fmla="*/ 0 h 12"/>
                <a:gd name="T8" fmla="*/ 11 w 12"/>
                <a:gd name="T9" fmla="*/ 2 h 12"/>
                <a:gd name="T10" fmla="*/ 11 w 12"/>
                <a:gd name="T11" fmla="*/ 2 h 12"/>
                <a:gd name="T12" fmla="*/ 11 w 12"/>
                <a:gd name="T13" fmla="*/ 2 h 12"/>
                <a:gd name="T14" fmla="*/ 11 w 12"/>
                <a:gd name="T15" fmla="*/ 5 h 12"/>
                <a:gd name="T16" fmla="*/ 11 w 12"/>
                <a:gd name="T17" fmla="*/ 5 h 12"/>
                <a:gd name="T18" fmla="*/ 12 w 12"/>
                <a:gd name="T19" fmla="*/ 6 h 12"/>
                <a:gd name="T20" fmla="*/ 12 w 12"/>
                <a:gd name="T21" fmla="*/ 6 h 12"/>
                <a:gd name="T22" fmla="*/ 11 w 12"/>
                <a:gd name="T23" fmla="*/ 7 h 12"/>
                <a:gd name="T24" fmla="*/ 10 w 12"/>
                <a:gd name="T25" fmla="*/ 7 h 12"/>
                <a:gd name="T26" fmla="*/ 11 w 12"/>
                <a:gd name="T27" fmla="*/ 11 h 12"/>
                <a:gd name="T28" fmla="*/ 10 w 12"/>
                <a:gd name="T29" fmla="*/ 12 h 12"/>
                <a:gd name="T30" fmla="*/ 8 w 12"/>
                <a:gd name="T31" fmla="*/ 11 h 12"/>
                <a:gd name="T32" fmla="*/ 9 w 12"/>
                <a:gd name="T33" fmla="*/ 7 h 12"/>
                <a:gd name="T34" fmla="*/ 8 w 12"/>
                <a:gd name="T35" fmla="*/ 7 h 12"/>
                <a:gd name="T36" fmla="*/ 7 w 12"/>
                <a:gd name="T37" fmla="*/ 6 h 12"/>
                <a:gd name="T38" fmla="*/ 7 w 12"/>
                <a:gd name="T39" fmla="*/ 6 h 12"/>
                <a:gd name="T40" fmla="*/ 8 w 12"/>
                <a:gd name="T41" fmla="*/ 5 h 12"/>
                <a:gd name="T42" fmla="*/ 8 w 12"/>
                <a:gd name="T43" fmla="*/ 5 h 12"/>
                <a:gd name="T44" fmla="*/ 8 w 12"/>
                <a:gd name="T45" fmla="*/ 3 h 12"/>
                <a:gd name="T46" fmla="*/ 6 w 12"/>
                <a:gd name="T47" fmla="*/ 3 h 12"/>
                <a:gd name="T48" fmla="*/ 5 w 12"/>
                <a:gd name="T49" fmla="*/ 3 h 12"/>
                <a:gd name="T50" fmla="*/ 2 w 12"/>
                <a:gd name="T51" fmla="*/ 3 h 12"/>
                <a:gd name="T52" fmla="*/ 0 w 12"/>
                <a:gd name="T53" fmla="*/ 2 h 12"/>
                <a:gd name="T54" fmla="*/ 0 w 12"/>
                <a:gd name="T55" fmla="*/ 2 h 12"/>
                <a:gd name="T56" fmla="*/ 2 w 12"/>
                <a:gd name="T5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11" y="12"/>
                    <a:pt x="11" y="12"/>
                    <a:pt x="10" y="12"/>
                  </a:cubicBezTo>
                  <a:cubicBezTo>
                    <a:pt x="8" y="12"/>
                    <a:pt x="8" y="12"/>
                    <a:pt x="8" y="11"/>
                  </a:cubicBezTo>
                  <a:cubicBezTo>
                    <a:pt x="8" y="10"/>
                    <a:pt x="8" y="9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buNone/>
              </a:pPr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925025" y="1977277"/>
            <a:ext cx="3039463" cy="795532"/>
            <a:chOff x="5925025" y="1977277"/>
            <a:chExt cx="3039463" cy="795532"/>
          </a:xfrm>
        </p:grpSpPr>
        <p:sp>
          <p:nvSpPr>
            <p:cNvPr id="93" name="文本框 92"/>
            <p:cNvSpPr txBox="1"/>
            <p:nvPr/>
          </p:nvSpPr>
          <p:spPr>
            <a:xfrm>
              <a:off x="5925025" y="1977277"/>
              <a:ext cx="65915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6634777" y="2015679"/>
              <a:ext cx="232971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200" b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列出每一个程序可能发生的事故，以及发生事故的先兆，培养员工对事故先兆的敏感性。</a:t>
              </a:r>
              <a:endPara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925026" y="3999890"/>
            <a:ext cx="3039462" cy="757130"/>
            <a:chOff x="5925026" y="3999890"/>
            <a:chExt cx="3039462" cy="757130"/>
          </a:xfrm>
        </p:grpSpPr>
        <p:sp>
          <p:nvSpPr>
            <p:cNvPr id="97" name="文本框 96"/>
            <p:cNvSpPr txBox="1"/>
            <p:nvPr/>
          </p:nvSpPr>
          <p:spPr>
            <a:xfrm>
              <a:off x="5925026" y="4023112"/>
              <a:ext cx="65915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6509343" y="3999890"/>
              <a:ext cx="2455145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200" b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在任何程序上一旦发现生产安全事故的隐患，要及时的报告，要及时的排除。</a:t>
              </a:r>
              <a:endPara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79512" y="3021993"/>
            <a:ext cx="2838933" cy="705580"/>
            <a:chOff x="179512" y="3021993"/>
            <a:chExt cx="2838933" cy="705580"/>
          </a:xfrm>
        </p:grpSpPr>
        <p:sp>
          <p:nvSpPr>
            <p:cNvPr id="101" name="文本框 100"/>
            <p:cNvSpPr txBox="1"/>
            <p:nvPr/>
          </p:nvSpPr>
          <p:spPr>
            <a:xfrm>
              <a:off x="2359290" y="3021993"/>
              <a:ext cx="65915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79512" y="3192042"/>
              <a:ext cx="223018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685800" fontAlgn="auto">
                <a:lnSpc>
                  <a:spcPct val="120000"/>
                </a:lnSpc>
                <a:spcBef>
                  <a:spcPts val="750"/>
                </a:spcBef>
                <a:spcAft>
                  <a:spcPct val="0"/>
                </a:spcAft>
                <a:buClrTx/>
                <a:buNone/>
              </a:pPr>
              <a:r>
                <a:rPr lang="zh-CN" altLang="en-US" sz="1200" b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认识到安全生产的重要性，以及安全事故带来的巨大危害性。 </a:t>
              </a:r>
              <a:endPara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77430" y="969133"/>
            <a:ext cx="2514395" cy="553998"/>
            <a:chOff x="477430" y="969133"/>
            <a:chExt cx="2514395" cy="553998"/>
          </a:xfrm>
        </p:grpSpPr>
        <p:sp>
          <p:nvSpPr>
            <p:cNvPr id="105" name="文本框 104"/>
            <p:cNvSpPr txBox="1"/>
            <p:nvPr/>
          </p:nvSpPr>
          <p:spPr>
            <a:xfrm>
              <a:off x="2332670" y="969133"/>
              <a:ext cx="65915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477430" y="1047897"/>
              <a:ext cx="1872603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CN" altLang="en-US" sz="1200" b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任何生产过程都要进行标准化</a:t>
              </a:r>
              <a:endPara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23528" y="1119151"/>
            <a:ext cx="4896544" cy="3651800"/>
          </a:xfrm>
          <a:prstGeom prst="roundRect">
            <a:avLst>
              <a:gd name="adj" fmla="val 13025"/>
            </a:avLst>
          </a:prstGeom>
          <a:solidFill>
            <a:schemeClr val="accent3"/>
          </a:solidFill>
          <a:ln w="22225">
            <a:solidFill>
              <a:schemeClr val="bg1"/>
            </a:solidFill>
          </a:ln>
          <a:effectLst>
            <a:outerShdw blurRad="419100" dist="419100" dir="3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zh-CN" altLang="en-US" sz="1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3011" name="Rectangle 5"/>
          <p:cNvSpPr>
            <a:spLocks noGrp="1" noRot="1" noChangeArrowheads="1"/>
          </p:cNvSpPr>
          <p:nvPr>
            <p:ph type="body" sz="quarter" idx="13"/>
          </p:nvPr>
        </p:nvSpPr>
        <p:spPr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tx1"/>
                </a:solidFill>
                <a:ea typeface="+mn-ea"/>
                <a:cs typeface="+mn-ea"/>
              </a:rPr>
              <a:t>请大家牢记</a:t>
            </a:r>
            <a:endParaRPr lang="zh-CN" altLang="en-US">
              <a:solidFill>
                <a:schemeClr val="tx1"/>
              </a:solidFill>
              <a:ea typeface="+mn-ea"/>
              <a:cs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6137" y="1495744"/>
            <a:ext cx="4320480" cy="2898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fontAlgn="auto">
              <a:lnSpc>
                <a:spcPct val="2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每一个安全事故的教训都是惨痛的，每一个安全事故的发生都有其必然性和偶然性。</a:t>
            </a:r>
            <a:endParaRPr lang="zh-CN" altLang="en-US" sz="1400" b="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  <a:p>
            <a:pPr lvl="0" defTabSz="685800" fontAlgn="auto">
              <a:lnSpc>
                <a:spcPct val="2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事故无大小之分。身边的一些小事或小疏忽，完全可能引起巨大的事故和损失。只有安全，才是效益。 </a:t>
            </a:r>
            <a:endParaRPr lang="zh-CN" altLang="en-US" sz="1400" b="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  <a:p>
            <a:pPr lvl="0" defTabSz="685800" fontAlgn="auto">
              <a:lnSpc>
                <a:spcPct val="250000"/>
              </a:lnSpc>
              <a:spcBef>
                <a:spcPts val="750"/>
              </a:spcBef>
              <a:spcAft>
                <a:spcPct val="0"/>
              </a:spcAft>
              <a:buClrTx/>
              <a:buNone/>
            </a:pPr>
            <a:r>
              <a:rPr lang="zh-CN" altLang="en-US" sz="1400" b="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安全第一，预防为主。</a:t>
            </a:r>
            <a:endParaRPr lang="zh-CN" altLang="en-US" sz="1400" b="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057" y="1344428"/>
            <a:ext cx="4273359" cy="32012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0"/>
            <a:ext cx="760095" cy="595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16" fill="hold" grpId="1" nodeType="clickEffect"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Picture 14" descr="F:\东利建设\东利LOGO 东利设计\LOGO\微信图片_20200122172301.jpg微信图片_202001221723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-476" y="-59055"/>
            <a:ext cx="9144000" cy="3440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0" descr="141110_ZNgroup_PPT_to PK-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" y="3319145"/>
            <a:ext cx="9156065" cy="889000"/>
          </a:xfrm>
          <a:prstGeom prst="rect">
            <a:avLst/>
          </a:prstGeom>
          <a:solidFill>
            <a:srgbClr val="5FA326"/>
          </a:solidFill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139315" y="4403725"/>
            <a:ext cx="4782185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kumimoji="0" lang="en-US" altLang="zh-CN" sz="3300" b="1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美好生活·东利共创</a:t>
            </a:r>
            <a:endParaRPr kumimoji="0" lang="zh-CN" altLang="en-US" sz="3600" b="1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9154" y="3475196"/>
            <a:ext cx="3190875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r>
              <a:rPr lang="zh-CN" altLang="en-US" sz="3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+mn-ea"/>
              </a:rPr>
              <a:t>感 谢 观 看 ！</a:t>
            </a:r>
            <a:endParaRPr lang="zh-CN" altLang="en-US" sz="3300"/>
          </a:p>
        </p:txBody>
      </p:sp>
      <p:sp>
        <p:nvSpPr>
          <p:cNvPr id="4" name="矩形 3"/>
          <p:cNvSpPr/>
          <p:nvPr/>
        </p:nvSpPr>
        <p:spPr>
          <a:xfrm>
            <a:off x="4039815" y="3567797"/>
            <a:ext cx="3558815" cy="41402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>
              <a:buNone/>
            </a:pPr>
            <a:r>
              <a:rPr lang="en-US" altLang="zh-CN" sz="21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d BT" panose="020B0602020204020303" pitchFamily="34" charset="0"/>
                <a:cs typeface="Arial" panose="020B0604020202020204" pitchFamily="34" charset="0"/>
              </a:rPr>
              <a:t>THANKS FOR WATCHING</a:t>
            </a:r>
            <a:endParaRPr lang="en-US" altLang="zh-CN" sz="21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REFSHAPE" val="330898340"/>
  <p:tag name="KSO_WM_UNIT_PLACING_PICTURE_USER_VIEWPORT" val="{&quot;height&quot;:5848.1259842519685,&quot;width&quot;:14418.749606299212}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ISPRING_PRESENTATION_TITLE" val="安全生产"/>
</p:tagLst>
</file>

<file path=ppt/theme/theme1.xml><?xml version="1.0" encoding="utf-8"?>
<a:theme xmlns:a="http://schemas.openxmlformats.org/drawingml/2006/main" name="www.33ppt.com">
  <a:themeElements>
    <a:clrScheme name="Office 主题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Temp">
      <a:majorFont>
        <a:latin typeface="方正姚体"/>
        <a:ea typeface="微软雅黑"/>
        <a:cs typeface="Arial"/>
      </a:majorFont>
      <a:minorFont>
        <a:latin typeface="方正姚体"/>
        <a:ea typeface="微软雅黑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4">
      <a:majorFont>
        <a:latin typeface="Futura Md BT"/>
        <a:ea typeface="方正兰亭粗黑简体"/>
        <a:cs typeface=""/>
      </a:majorFont>
      <a:minorFont>
        <a:latin typeface="Futura Md B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5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6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7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8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9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0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1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2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3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4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5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6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7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8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9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3088</Words>
  <Application>WPS 演示</Application>
  <PresentationFormat>全屏显示(16:9)</PresentationFormat>
  <Paragraphs>536</Paragraphs>
  <Slides>33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61" baseType="lpstr">
      <vt:lpstr>Arial</vt:lpstr>
      <vt:lpstr>宋体</vt:lpstr>
      <vt:lpstr>Wingdings</vt:lpstr>
      <vt:lpstr>Calibri</vt:lpstr>
      <vt:lpstr>微软雅黑</vt:lpstr>
      <vt:lpstr>Tahoma</vt:lpstr>
      <vt:lpstr>微软雅黑 Light</vt:lpstr>
      <vt:lpstr>Times New Roman</vt:lpstr>
      <vt:lpstr>方正兰亭粗黑简体</vt:lpstr>
      <vt:lpstr>黑体</vt:lpstr>
      <vt:lpstr>Futura Md BT</vt:lpstr>
      <vt:lpstr>方正综艺简体</vt:lpstr>
      <vt:lpstr>ITC Avant Garde Std Md</vt:lpstr>
      <vt:lpstr>Segoe Print</vt:lpstr>
      <vt:lpstr>Impact</vt:lpstr>
      <vt:lpstr>方正兰亭细黑_GBK</vt:lpstr>
      <vt:lpstr>Arial Unicode MS</vt:lpstr>
      <vt:lpstr>等线</vt:lpstr>
      <vt:lpstr>思源黑体 CN Light</vt:lpstr>
      <vt:lpstr>思源黑体 CN Heavy</vt:lpstr>
      <vt:lpstr>字魂35号-经典雅黑</vt:lpstr>
      <vt:lpstr>思源黑体 CN Medium</vt:lpstr>
      <vt:lpstr>Calibri Light</vt:lpstr>
      <vt:lpstr>时尚中黑简体</vt:lpstr>
      <vt:lpstr>华文新魏</vt:lpstr>
      <vt:lpstr>方正姚体</vt:lpstr>
      <vt:lpstr>www.33ppt.com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MR.XU</cp:lastModifiedBy>
  <cp:revision>19</cp:revision>
  <dcterms:created xsi:type="dcterms:W3CDTF">2020-05-08T09:22:00Z</dcterms:created>
  <dcterms:modified xsi:type="dcterms:W3CDTF">2020-11-26T02:44:57Z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